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46" r:id="rId2"/>
    <p:sldId id="372" r:id="rId3"/>
    <p:sldId id="348" r:id="rId4"/>
    <p:sldId id="368" r:id="rId5"/>
    <p:sldId id="353" r:id="rId6"/>
    <p:sldId id="361" r:id="rId7"/>
    <p:sldId id="363" r:id="rId8"/>
    <p:sldId id="357" r:id="rId9"/>
    <p:sldId id="354" r:id="rId10"/>
    <p:sldId id="355" r:id="rId11"/>
    <p:sldId id="371" r:id="rId12"/>
    <p:sldId id="364" r:id="rId13"/>
    <p:sldId id="369" r:id="rId14"/>
    <p:sldId id="370" r:id="rId15"/>
    <p:sldId id="373" r:id="rId16"/>
  </p:sldIdLst>
  <p:sldSz cx="9144000" cy="6858000" type="screen4x3"/>
  <p:notesSz cx="6670675" cy="9875838"/>
  <p:defaultTextStyle>
    <a:defPPr>
      <a:defRPr lang="en-GB"/>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3399"/>
    <a:srgbClr val="808080"/>
    <a:srgbClr val="888888"/>
    <a:srgbClr val="0066FF"/>
    <a:srgbClr val="757575"/>
    <a:srgbClr val="5F5F5F"/>
    <a:srgbClr val="FEBEDB"/>
    <a:srgbClr val="FE82E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80392" autoAdjust="0"/>
  </p:normalViewPr>
  <p:slideViewPr>
    <p:cSldViewPr>
      <p:cViewPr varScale="1">
        <p:scale>
          <a:sx n="81" d="100"/>
          <a:sy n="81" d="100"/>
        </p:scale>
        <p:origin x="480" y="30"/>
      </p:cViewPr>
      <p:guideLst>
        <p:guide orient="horz" pos="2160"/>
        <p:guide pos="2880"/>
      </p:guideLst>
    </p:cSldViewPr>
  </p:slideViewPr>
  <p:outlineViewPr>
    <p:cViewPr>
      <p:scale>
        <a:sx n="33" d="100"/>
        <a:sy n="33" d="100"/>
      </p:scale>
      <p:origin x="0" y="1055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026" y="-210"/>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C47CB41-92D3-8A9B-B94F-02EE97CD49A0}"/>
              </a:ext>
            </a:extLst>
          </p:cNvPr>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7171" name="Rectangle 3">
            <a:extLst>
              <a:ext uri="{FF2B5EF4-FFF2-40B4-BE49-F238E27FC236}">
                <a16:creationId xmlns:a16="http://schemas.microsoft.com/office/drawing/2014/main" id="{84D9ABC4-D7B8-7741-1908-6674522523E5}"/>
              </a:ext>
            </a:extLst>
          </p:cNvPr>
          <p:cNvSpPr>
            <a:spLocks noGrp="1" noChangeArrowheads="1"/>
          </p:cNvSpPr>
          <p:nvPr>
            <p:ph type="dt" sz="quarter" idx="1"/>
          </p:nvPr>
        </p:nvSpPr>
        <p:spPr bwMode="auto">
          <a:xfrm>
            <a:off x="377825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GB"/>
          </a:p>
        </p:txBody>
      </p:sp>
      <p:sp>
        <p:nvSpPr>
          <p:cNvPr id="7172" name="Rectangle 4">
            <a:extLst>
              <a:ext uri="{FF2B5EF4-FFF2-40B4-BE49-F238E27FC236}">
                <a16:creationId xmlns:a16="http://schemas.microsoft.com/office/drawing/2014/main" id="{B379D693-2B67-3611-5D49-EB6E15A31E96}"/>
              </a:ext>
            </a:extLst>
          </p:cNvPr>
          <p:cNvSpPr>
            <a:spLocks noGrp="1" noChangeArrowheads="1"/>
          </p:cNvSpPr>
          <p:nvPr>
            <p:ph type="ftr" sz="quarter" idx="2"/>
          </p:nvPr>
        </p:nvSpPr>
        <p:spPr bwMode="auto">
          <a:xfrm>
            <a:off x="0" y="9380538"/>
            <a:ext cx="28908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7173" name="Rectangle 5">
            <a:extLst>
              <a:ext uri="{FF2B5EF4-FFF2-40B4-BE49-F238E27FC236}">
                <a16:creationId xmlns:a16="http://schemas.microsoft.com/office/drawing/2014/main" id="{2BECE410-6FEE-6CEE-19B5-62CBC51E4657}"/>
              </a:ext>
            </a:extLst>
          </p:cNvPr>
          <p:cNvSpPr>
            <a:spLocks noGrp="1" noChangeArrowheads="1"/>
          </p:cNvSpPr>
          <p:nvPr>
            <p:ph type="sldNum" sz="quarter" idx="3"/>
          </p:nvPr>
        </p:nvSpPr>
        <p:spPr bwMode="auto">
          <a:xfrm>
            <a:off x="3778250" y="9380538"/>
            <a:ext cx="28908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BFDDD82-E9C4-452E-8985-3272288EBAEB}"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8D646EE-0967-71CA-E19A-16EC8600796D}"/>
              </a:ext>
            </a:extLst>
          </p:cNvPr>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6147" name="Rectangle 3">
            <a:extLst>
              <a:ext uri="{FF2B5EF4-FFF2-40B4-BE49-F238E27FC236}">
                <a16:creationId xmlns:a16="http://schemas.microsoft.com/office/drawing/2014/main" id="{1657A3A3-79CD-BD76-D8B6-D9CF79835725}"/>
              </a:ext>
            </a:extLst>
          </p:cNvPr>
          <p:cNvSpPr>
            <a:spLocks noGrp="1" noChangeArrowheads="1"/>
          </p:cNvSpPr>
          <p:nvPr>
            <p:ph type="dt" idx="1"/>
          </p:nvPr>
        </p:nvSpPr>
        <p:spPr bwMode="auto">
          <a:xfrm>
            <a:off x="377825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GB"/>
          </a:p>
        </p:txBody>
      </p:sp>
      <p:sp>
        <p:nvSpPr>
          <p:cNvPr id="3076" name="Rectangle 4">
            <a:extLst>
              <a:ext uri="{FF2B5EF4-FFF2-40B4-BE49-F238E27FC236}">
                <a16:creationId xmlns:a16="http://schemas.microsoft.com/office/drawing/2014/main" id="{24D1C6D2-AE03-A417-708C-CC4DD5DDF12C}"/>
              </a:ext>
            </a:extLst>
          </p:cNvPr>
          <p:cNvSpPr>
            <a:spLocks noGrp="1" noRot="1" noChangeAspect="1" noChangeArrowheads="1" noTextEdit="1"/>
          </p:cNvSpPr>
          <p:nvPr>
            <p:ph type="sldImg" idx="2"/>
          </p:nvPr>
        </p:nvSpPr>
        <p:spPr bwMode="auto">
          <a:xfrm>
            <a:off x="865188" y="739775"/>
            <a:ext cx="4940300" cy="3705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EE422E0-C414-47BB-4FE5-54AC7B637F62}"/>
              </a:ext>
            </a:extLst>
          </p:cNvPr>
          <p:cNvSpPr>
            <a:spLocks noGrp="1" noChangeArrowheads="1"/>
          </p:cNvSpPr>
          <p:nvPr>
            <p:ph type="body" sz="quarter" idx="3"/>
          </p:nvPr>
        </p:nvSpPr>
        <p:spPr bwMode="auto">
          <a:xfrm>
            <a:off x="666750" y="4691063"/>
            <a:ext cx="53371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a:extLst>
              <a:ext uri="{FF2B5EF4-FFF2-40B4-BE49-F238E27FC236}">
                <a16:creationId xmlns:a16="http://schemas.microsoft.com/office/drawing/2014/main" id="{677B0557-8FA2-CF0A-F411-1183ECAA2259}"/>
              </a:ext>
            </a:extLst>
          </p:cNvPr>
          <p:cNvSpPr>
            <a:spLocks noGrp="1" noChangeArrowheads="1"/>
          </p:cNvSpPr>
          <p:nvPr>
            <p:ph type="ftr" sz="quarter" idx="4"/>
          </p:nvPr>
        </p:nvSpPr>
        <p:spPr bwMode="auto">
          <a:xfrm>
            <a:off x="0" y="9380538"/>
            <a:ext cx="28908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6151" name="Rectangle 7">
            <a:extLst>
              <a:ext uri="{FF2B5EF4-FFF2-40B4-BE49-F238E27FC236}">
                <a16:creationId xmlns:a16="http://schemas.microsoft.com/office/drawing/2014/main" id="{801E5911-D2C4-BA5F-939D-739BB1821836}"/>
              </a:ext>
            </a:extLst>
          </p:cNvPr>
          <p:cNvSpPr>
            <a:spLocks noGrp="1" noChangeArrowheads="1"/>
          </p:cNvSpPr>
          <p:nvPr>
            <p:ph type="sldNum" sz="quarter" idx="5"/>
          </p:nvPr>
        </p:nvSpPr>
        <p:spPr bwMode="auto">
          <a:xfrm>
            <a:off x="3778250" y="9380538"/>
            <a:ext cx="28908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D2C6E40-ABDC-42E6-8342-8E7C93B6DCE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AD2C6E40-ABDC-42E6-8342-8E7C93B6DCE2}" type="slidenum">
              <a:rPr lang="en-GB" altLang="en-US" smtClean="0"/>
              <a:pPr>
                <a:defRPr/>
              </a:pPr>
              <a:t>4</a:t>
            </a:fld>
            <a:endParaRPr lang="en-GB" altLang="en-US"/>
          </a:p>
        </p:txBody>
      </p:sp>
    </p:spTree>
    <p:extLst>
      <p:ext uri="{BB962C8B-B14F-4D97-AF65-F5344CB8AC3E}">
        <p14:creationId xmlns:p14="http://schemas.microsoft.com/office/powerpoint/2010/main" val="66511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AD2C6E40-ABDC-42E6-8342-8E7C93B6DCE2}" type="slidenum">
              <a:rPr lang="en-GB" altLang="en-US" smtClean="0"/>
              <a:pPr>
                <a:defRPr/>
              </a:pPr>
              <a:t>5</a:t>
            </a:fld>
            <a:endParaRPr lang="en-GB" altLang="en-US"/>
          </a:p>
        </p:txBody>
      </p:sp>
    </p:spTree>
    <p:extLst>
      <p:ext uri="{BB962C8B-B14F-4D97-AF65-F5344CB8AC3E}">
        <p14:creationId xmlns:p14="http://schemas.microsoft.com/office/powerpoint/2010/main" val="416760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AD2C6E40-ABDC-42E6-8342-8E7C93B6DCE2}" type="slidenum">
              <a:rPr lang="en-GB" altLang="en-US" smtClean="0"/>
              <a:pPr>
                <a:defRPr/>
              </a:pPr>
              <a:t>9</a:t>
            </a:fld>
            <a:endParaRPr lang="en-GB" altLang="en-US"/>
          </a:p>
        </p:txBody>
      </p:sp>
    </p:spTree>
    <p:extLst>
      <p:ext uri="{BB962C8B-B14F-4D97-AF65-F5344CB8AC3E}">
        <p14:creationId xmlns:p14="http://schemas.microsoft.com/office/powerpoint/2010/main" val="373859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10000"/>
              </a:lnSpc>
              <a:spcAft>
                <a:spcPts val="600"/>
              </a:spcAft>
            </a:pPr>
            <a:endParaRPr lang="es-ES" sz="1800" dirty="0">
              <a:effectLst/>
              <a:latin typeface="Myriad Pro"/>
              <a:ea typeface="Times New Roman" panose="02020603050405020304" pitchFamily="18" charset="0"/>
              <a:cs typeface="Times New Roman" panose="02020603050405020304" pitchFamily="18" charset="0"/>
            </a:endParaRPr>
          </a:p>
          <a:p>
            <a:r>
              <a:rPr lang="en-US" sz="1800" i="1" dirty="0">
                <a:effectLst/>
                <a:latin typeface="Myriad Pro"/>
                <a:ea typeface="Times New Roman" panose="02020603050405020304" pitchFamily="18" charset="0"/>
                <a:cs typeface="Times New Roman" panose="02020603050405020304" pitchFamily="18" charset="0"/>
              </a:rPr>
              <a:t/>
            </a:r>
            <a:br>
              <a:rPr lang="en-US" sz="1800" i="1" dirty="0">
                <a:effectLst/>
                <a:latin typeface="Myriad Pro"/>
                <a:ea typeface="Times New Roman" panose="02020603050405020304" pitchFamily="18" charset="0"/>
                <a:cs typeface="Times New Roman" panose="02020603050405020304" pitchFamily="18" charset="0"/>
              </a:rPr>
            </a:br>
            <a:endParaRPr lang="es-ES" dirty="0"/>
          </a:p>
        </p:txBody>
      </p:sp>
      <p:sp>
        <p:nvSpPr>
          <p:cNvPr id="4" name="Marcador de número de diapositiva 3"/>
          <p:cNvSpPr>
            <a:spLocks noGrp="1"/>
          </p:cNvSpPr>
          <p:nvPr>
            <p:ph type="sldNum" sz="quarter" idx="5"/>
          </p:nvPr>
        </p:nvSpPr>
        <p:spPr/>
        <p:txBody>
          <a:bodyPr/>
          <a:lstStyle/>
          <a:p>
            <a:pPr>
              <a:defRPr/>
            </a:pPr>
            <a:fld id="{AD2C6E40-ABDC-42E6-8342-8E7C93B6DCE2}" type="slidenum">
              <a:rPr lang="en-GB" altLang="en-US" smtClean="0"/>
              <a:pPr>
                <a:defRPr/>
              </a:pPr>
              <a:t>12</a:t>
            </a:fld>
            <a:endParaRPr lang="en-GB" altLang="en-US"/>
          </a:p>
        </p:txBody>
      </p:sp>
    </p:spTree>
    <p:extLst>
      <p:ext uri="{BB962C8B-B14F-4D97-AF65-F5344CB8AC3E}">
        <p14:creationId xmlns:p14="http://schemas.microsoft.com/office/powerpoint/2010/main" val="786724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AD2C6E40-ABDC-42E6-8342-8E7C93B6DCE2}" type="slidenum">
              <a:rPr lang="en-GB" altLang="en-US" smtClean="0"/>
              <a:pPr>
                <a:defRPr/>
              </a:pPr>
              <a:t>13</a:t>
            </a:fld>
            <a:endParaRPr lang="en-GB" altLang="en-US"/>
          </a:p>
        </p:txBody>
      </p:sp>
    </p:spTree>
    <p:extLst>
      <p:ext uri="{BB962C8B-B14F-4D97-AF65-F5344CB8AC3E}">
        <p14:creationId xmlns:p14="http://schemas.microsoft.com/office/powerpoint/2010/main" val="644593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AD2C6E40-ABDC-42E6-8342-8E7C93B6DCE2}" type="slidenum">
              <a:rPr lang="en-GB" altLang="en-US" smtClean="0"/>
              <a:pPr>
                <a:defRPr/>
              </a:pPr>
              <a:t>14</a:t>
            </a:fld>
            <a:endParaRPr lang="en-GB" altLang="en-US"/>
          </a:p>
        </p:txBody>
      </p:sp>
    </p:spTree>
    <p:extLst>
      <p:ext uri="{BB962C8B-B14F-4D97-AF65-F5344CB8AC3E}">
        <p14:creationId xmlns:p14="http://schemas.microsoft.com/office/powerpoint/2010/main" val="345411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7">
            <a:extLst>
              <a:ext uri="{FF2B5EF4-FFF2-40B4-BE49-F238E27FC236}">
                <a16:creationId xmlns:a16="http://schemas.microsoft.com/office/drawing/2014/main" id="{35C3C1BB-DD01-E434-F3E1-3885A577D3A3}"/>
              </a:ext>
            </a:extLst>
          </p:cNvPr>
          <p:cNvSpPr>
            <a:spLocks noGrp="1" noChangeArrowheads="1"/>
          </p:cNvSpPr>
          <p:nvPr>
            <p:ph type="dt" sz="half" idx="10"/>
          </p:nvPr>
        </p:nvSpPr>
        <p:spPr/>
        <p:txBody>
          <a:bodyPr/>
          <a:lstStyle>
            <a:lvl1pPr>
              <a:defRPr/>
            </a:lvl1pPr>
          </a:lstStyle>
          <a:p>
            <a:pPr>
              <a:defRPr/>
            </a:pPr>
            <a:r>
              <a:rPr lang="hu-HU"/>
              <a:t>28/05/2015</a:t>
            </a:r>
            <a:endParaRPr lang="en-GB"/>
          </a:p>
        </p:txBody>
      </p:sp>
      <p:sp>
        <p:nvSpPr>
          <p:cNvPr id="5" name="Rectangle 18">
            <a:extLst>
              <a:ext uri="{FF2B5EF4-FFF2-40B4-BE49-F238E27FC236}">
                <a16:creationId xmlns:a16="http://schemas.microsoft.com/office/drawing/2014/main" id="{C0C7763A-E7F8-E39B-BB17-F3C6FD8403A2}"/>
              </a:ext>
            </a:extLst>
          </p:cNvPr>
          <p:cNvSpPr>
            <a:spLocks noGrp="1" noChangeArrowheads="1"/>
          </p:cNvSpPr>
          <p:nvPr>
            <p:ph type="ftr" sz="quarter" idx="11"/>
          </p:nvPr>
        </p:nvSpPr>
        <p:spPr/>
        <p:txBody>
          <a:bodyPr/>
          <a:lstStyle>
            <a:lvl1pPr>
              <a:defRPr/>
            </a:lvl1pPr>
          </a:lstStyle>
          <a:p>
            <a:pPr>
              <a:defRPr/>
            </a:pPr>
            <a:r>
              <a:rPr lang="en-GB"/>
              <a:t>Presentation for the Committee on </a:t>
            </a:r>
            <a:r>
              <a:rPr lang="fr-FR"/>
              <a:t>Agriculture and Rural </a:t>
            </a:r>
            <a:r>
              <a:rPr lang="fr-FR" err="1"/>
              <a:t>Development</a:t>
            </a:r>
            <a:endParaRPr lang="en-GB"/>
          </a:p>
        </p:txBody>
      </p:sp>
      <p:sp>
        <p:nvSpPr>
          <p:cNvPr id="6" name="Rectangle 19">
            <a:extLst>
              <a:ext uri="{FF2B5EF4-FFF2-40B4-BE49-F238E27FC236}">
                <a16:creationId xmlns:a16="http://schemas.microsoft.com/office/drawing/2014/main" id="{654678DC-9F58-C0B4-AF9F-8562810F53E2}"/>
              </a:ext>
            </a:extLst>
          </p:cNvPr>
          <p:cNvSpPr>
            <a:spLocks noGrp="1" noChangeArrowheads="1"/>
          </p:cNvSpPr>
          <p:nvPr>
            <p:ph type="sldNum" sz="quarter" idx="12"/>
          </p:nvPr>
        </p:nvSpPr>
        <p:spPr/>
        <p:txBody>
          <a:bodyPr/>
          <a:lstStyle>
            <a:lvl1pPr>
              <a:defRPr smtClean="0"/>
            </a:lvl1pPr>
          </a:lstStyle>
          <a:p>
            <a:pPr>
              <a:defRPr/>
            </a:pPr>
            <a:fld id="{51140024-7BBA-422E-807C-63D7B793F243}" type="slidenum">
              <a:rPr lang="en-GB" altLang="en-US"/>
              <a:pPr>
                <a:defRPr/>
              </a:pPr>
              <a:t>‹#›</a:t>
            </a:fld>
            <a:endParaRPr lang="en-GB" altLang="en-US"/>
          </a:p>
        </p:txBody>
      </p:sp>
    </p:spTree>
    <p:extLst>
      <p:ext uri="{BB962C8B-B14F-4D97-AF65-F5344CB8AC3E}">
        <p14:creationId xmlns:p14="http://schemas.microsoft.com/office/powerpoint/2010/main" val="1254384592"/>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PP03">
            <a:extLst>
              <a:ext uri="{FF2B5EF4-FFF2-40B4-BE49-F238E27FC236}">
                <a16:creationId xmlns:a16="http://schemas.microsoft.com/office/drawing/2014/main" id="{13771F7C-AE24-88F6-E703-DBC9CB5369B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r="43185"/>
          <a:stretch>
            <a:fillRect/>
          </a:stretch>
        </p:blipFill>
        <p:spPr bwMode="auto">
          <a:xfrm>
            <a:off x="0" y="6456363"/>
            <a:ext cx="27003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08EBB2F7-2AA7-8006-6F73-30CF4E3E4796}"/>
              </a:ext>
            </a:extLst>
          </p:cNvPr>
          <p:cNvSpPr>
            <a:spLocks noGrp="1" noChangeArrowheads="1"/>
          </p:cNvSpPr>
          <p:nvPr>
            <p:ph type="title"/>
          </p:nvPr>
        </p:nvSpPr>
        <p:spPr bwMode="auto">
          <a:xfrm>
            <a:off x="468313" y="1196975"/>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8" name="Rectangle 3">
            <a:extLst>
              <a:ext uri="{FF2B5EF4-FFF2-40B4-BE49-F238E27FC236}">
                <a16:creationId xmlns:a16="http://schemas.microsoft.com/office/drawing/2014/main" id="{F44EB43B-225E-59BF-ADF7-6E10CA862334}"/>
              </a:ext>
            </a:extLst>
          </p:cNvPr>
          <p:cNvSpPr>
            <a:spLocks noGrp="1" noChangeArrowheads="1"/>
          </p:cNvSpPr>
          <p:nvPr>
            <p:ph type="body" idx="1"/>
          </p:nvPr>
        </p:nvSpPr>
        <p:spPr bwMode="auto">
          <a:xfrm>
            <a:off x="468313" y="2276475"/>
            <a:ext cx="82296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9" name="Picture 16" descr="PP03">
            <a:extLst>
              <a:ext uri="{FF2B5EF4-FFF2-40B4-BE49-F238E27FC236}">
                <a16:creationId xmlns:a16="http://schemas.microsoft.com/office/drawing/2014/main" id="{05F08838-D5F1-E08D-4AEE-3A9F4E56F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3185"/>
          <a:stretch>
            <a:fillRect/>
          </a:stretch>
        </p:blipFill>
        <p:spPr bwMode="auto">
          <a:xfrm>
            <a:off x="0" y="33338"/>
            <a:ext cx="558006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Rectangle 17">
            <a:extLst>
              <a:ext uri="{FF2B5EF4-FFF2-40B4-BE49-F238E27FC236}">
                <a16:creationId xmlns:a16="http://schemas.microsoft.com/office/drawing/2014/main" id="{E3E743EF-B6E3-727E-E0A1-F82566D9E6C9}"/>
              </a:ext>
            </a:extLst>
          </p:cNvPr>
          <p:cNvSpPr>
            <a:spLocks noGrp="1" noChangeArrowheads="1"/>
          </p:cNvSpPr>
          <p:nvPr>
            <p:ph type="dt" sz="half" idx="2"/>
          </p:nvPr>
        </p:nvSpPr>
        <p:spPr bwMode="auto">
          <a:xfrm>
            <a:off x="1619250" y="6462713"/>
            <a:ext cx="1008063" cy="395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a:latin typeface="Arial" charset="0"/>
                <a:cs typeface="+mn-cs"/>
              </a:defRPr>
            </a:lvl1pPr>
          </a:lstStyle>
          <a:p>
            <a:pPr>
              <a:defRPr/>
            </a:pPr>
            <a:r>
              <a:rPr lang="hu-HU"/>
              <a:t>28/05/2015</a:t>
            </a:r>
            <a:endParaRPr lang="en-GB"/>
          </a:p>
        </p:txBody>
      </p:sp>
      <p:sp>
        <p:nvSpPr>
          <p:cNvPr id="1042" name="Rectangle 18">
            <a:extLst>
              <a:ext uri="{FF2B5EF4-FFF2-40B4-BE49-F238E27FC236}">
                <a16:creationId xmlns:a16="http://schemas.microsoft.com/office/drawing/2014/main" id="{625980EB-3E5F-5232-ADB3-685869FC8641}"/>
              </a:ext>
            </a:extLst>
          </p:cNvPr>
          <p:cNvSpPr>
            <a:spLocks noGrp="1" noChangeArrowheads="1"/>
          </p:cNvSpPr>
          <p:nvPr>
            <p:ph type="ftr" sz="quarter" idx="3"/>
          </p:nvPr>
        </p:nvSpPr>
        <p:spPr bwMode="auto">
          <a:xfrm>
            <a:off x="2700338" y="6462713"/>
            <a:ext cx="5543550" cy="395287"/>
          </a:xfrm>
          <a:prstGeom prst="rect">
            <a:avLst/>
          </a:prstGeom>
          <a:solidFill>
            <a:srgbClr val="003399"/>
          </a:solid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a:solidFill>
                  <a:schemeClr val="bg1"/>
                </a:solidFill>
                <a:latin typeface="Arial" charset="0"/>
                <a:cs typeface="+mn-cs"/>
              </a:defRPr>
            </a:lvl1pPr>
          </a:lstStyle>
          <a:p>
            <a:pPr>
              <a:defRPr/>
            </a:pPr>
            <a:r>
              <a:rPr lang="en-GB"/>
              <a:t>Presentation for the Committee on </a:t>
            </a:r>
            <a:r>
              <a:rPr lang="hu-HU" err="1"/>
              <a:t>Transport</a:t>
            </a:r>
            <a:r>
              <a:rPr lang="hu-HU"/>
              <a:t> and </a:t>
            </a:r>
            <a:r>
              <a:rPr lang="hu-HU" err="1"/>
              <a:t>Tourism</a:t>
            </a:r>
            <a:endParaRPr lang="en-GB"/>
          </a:p>
        </p:txBody>
      </p:sp>
      <p:sp>
        <p:nvSpPr>
          <p:cNvPr id="1043" name="Rectangle 19">
            <a:extLst>
              <a:ext uri="{FF2B5EF4-FFF2-40B4-BE49-F238E27FC236}">
                <a16:creationId xmlns:a16="http://schemas.microsoft.com/office/drawing/2014/main" id="{B5AE99EE-9713-11E0-6605-BB22A5C7B780}"/>
              </a:ext>
            </a:extLst>
          </p:cNvPr>
          <p:cNvSpPr>
            <a:spLocks noGrp="1" noChangeArrowheads="1"/>
          </p:cNvSpPr>
          <p:nvPr>
            <p:ph type="sldNum" sz="quarter" idx="4"/>
          </p:nvPr>
        </p:nvSpPr>
        <p:spPr bwMode="auto">
          <a:xfrm>
            <a:off x="8243888" y="6462713"/>
            <a:ext cx="900112" cy="395287"/>
          </a:xfrm>
          <a:prstGeom prst="rect">
            <a:avLst/>
          </a:prstGeom>
          <a:solidFill>
            <a:schemeClr val="bg2"/>
          </a:solid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smtClean="0">
                <a:solidFill>
                  <a:schemeClr val="bg1"/>
                </a:solidFill>
              </a:defRPr>
            </a:lvl1pPr>
          </a:lstStyle>
          <a:p>
            <a:pPr>
              <a:defRPr/>
            </a:pPr>
            <a:fld id="{201CCD3A-FC63-4264-9C9D-79036E1F6ACE}" type="slidenum">
              <a:rPr lang="en-GB" altLang="en-US"/>
              <a:pPr>
                <a:defRPr/>
              </a:pPr>
              <a:t>‹#›</a:t>
            </a:fld>
            <a:endParaRPr lang="en-GB" altLang="en-US"/>
          </a:p>
        </p:txBody>
      </p:sp>
      <p:pic>
        <p:nvPicPr>
          <p:cNvPr id="1033" name="Picture 3">
            <a:extLst>
              <a:ext uri="{FF2B5EF4-FFF2-40B4-BE49-F238E27FC236}">
                <a16:creationId xmlns:a16="http://schemas.microsoft.com/office/drawing/2014/main" id="{49F9D767-A41E-FE22-AA78-676C2C8AF9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25368"/>
          <a:stretch>
            <a:fillRect/>
          </a:stretch>
        </p:blipFill>
        <p:spPr bwMode="auto">
          <a:xfrm>
            <a:off x="5853113" y="333375"/>
            <a:ext cx="188753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MonoColorEN">
            <a:extLst>
              <a:ext uri="{FF2B5EF4-FFF2-40B4-BE49-F238E27FC236}">
                <a16:creationId xmlns:a16="http://schemas.microsoft.com/office/drawing/2014/main" id="{D99094CA-608C-1ED0-46AD-8FB30D422EC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64463" y="33338"/>
            <a:ext cx="12604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Lst>
  <p:transition spd="slow"/>
  <p:hf hdr="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ocabezas@azti.es"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A9380D6-EA2B-5854-A540-369FB7411D5D}"/>
              </a:ext>
            </a:extLst>
          </p:cNvPr>
          <p:cNvSpPr>
            <a:spLocks noGrp="1"/>
          </p:cNvSpPr>
          <p:nvPr>
            <p:ph type="title"/>
          </p:nvPr>
        </p:nvSpPr>
        <p:spPr>
          <a:xfrm>
            <a:off x="468313" y="836712"/>
            <a:ext cx="8229600" cy="4032447"/>
          </a:xfrm>
        </p:spPr>
        <p:txBody>
          <a:bodyPr/>
          <a:lstStyle/>
          <a:p>
            <a:pPr algn="ctr" eaLnBrk="1" hangingPunct="1">
              <a:spcBef>
                <a:spcPts val="1200"/>
              </a:spcBef>
              <a:spcAft>
                <a:spcPts val="1200"/>
              </a:spcAft>
              <a:defRPr/>
            </a:pPr>
            <a:r>
              <a:rPr lang="en-GB" sz="3200" b="0" kern="1200" dirty="0">
                <a:solidFill>
                  <a:srgbClr val="003399"/>
                </a:solidFill>
                <a:latin typeface="Arial Black" pitchFamily="34" charset="0"/>
              </a:rPr>
              <a:t>Workshop on the</a:t>
            </a:r>
            <a:br>
              <a:rPr lang="en-GB" sz="3200" b="0" kern="1200" dirty="0">
                <a:solidFill>
                  <a:srgbClr val="003399"/>
                </a:solidFill>
                <a:latin typeface="Arial Black" pitchFamily="34" charset="0"/>
              </a:rPr>
            </a:br>
            <a:r>
              <a:rPr lang="en-GB" sz="3200" b="0" kern="1200" dirty="0">
                <a:solidFill>
                  <a:srgbClr val="003399"/>
                </a:solidFill>
                <a:latin typeface="Arial Black" pitchFamily="34" charset="0"/>
              </a:rPr>
              <a:t>European Green Deal −</a:t>
            </a:r>
            <a:br>
              <a:rPr lang="en-GB" sz="3200" b="0" kern="1200" dirty="0">
                <a:solidFill>
                  <a:srgbClr val="003399"/>
                </a:solidFill>
                <a:latin typeface="Arial Black" pitchFamily="34" charset="0"/>
              </a:rPr>
            </a:br>
            <a:r>
              <a:rPr lang="en-GB" sz="3200" b="0" kern="1200" dirty="0">
                <a:solidFill>
                  <a:srgbClr val="003399"/>
                </a:solidFill>
                <a:latin typeface="Arial Black" pitchFamily="34" charset="0"/>
              </a:rPr>
              <a:t>Challenges and opportunities for </a:t>
            </a:r>
            <a:r>
              <a:rPr lang="en-GB" sz="3200" b="0" kern="1200" dirty="0" smtClean="0">
                <a:solidFill>
                  <a:srgbClr val="003399"/>
                </a:solidFill>
                <a:latin typeface="Arial Black" pitchFamily="34" charset="0"/>
              </a:rPr>
              <a:t/>
            </a:r>
            <a:br>
              <a:rPr lang="en-GB" sz="3200" b="0" kern="1200" dirty="0" smtClean="0">
                <a:solidFill>
                  <a:srgbClr val="003399"/>
                </a:solidFill>
                <a:latin typeface="Arial Black" pitchFamily="34" charset="0"/>
              </a:rPr>
            </a:br>
            <a:r>
              <a:rPr lang="en-GB" sz="3200" b="0" kern="1200" dirty="0" smtClean="0">
                <a:solidFill>
                  <a:srgbClr val="003399"/>
                </a:solidFill>
                <a:latin typeface="Arial Black" pitchFamily="34" charset="0"/>
              </a:rPr>
              <a:t>EU </a:t>
            </a:r>
            <a:r>
              <a:rPr lang="en-GB" sz="3200" b="0" kern="1200" dirty="0">
                <a:solidFill>
                  <a:srgbClr val="003399"/>
                </a:solidFill>
                <a:latin typeface="Arial Black" pitchFamily="34" charset="0"/>
              </a:rPr>
              <a:t>fisheries and </a:t>
            </a:r>
            <a:r>
              <a:rPr lang="en-GB" sz="3200" b="0" kern="1200" dirty="0" smtClean="0">
                <a:solidFill>
                  <a:srgbClr val="003399"/>
                </a:solidFill>
                <a:latin typeface="Arial Black" pitchFamily="34" charset="0"/>
              </a:rPr>
              <a:t>aquaculture</a:t>
            </a:r>
            <a:r>
              <a:rPr lang="en-GB" sz="3200" b="0" kern="1200" dirty="0">
                <a:solidFill>
                  <a:srgbClr val="FF6600"/>
                </a:solidFill>
                <a:latin typeface="Arial Black" pitchFamily="34" charset="0"/>
              </a:rPr>
              <a:t/>
            </a:r>
            <a:br>
              <a:rPr lang="en-GB" sz="3200" b="0" kern="1200" dirty="0">
                <a:solidFill>
                  <a:srgbClr val="FF6600"/>
                </a:solidFill>
                <a:latin typeface="Arial Black" pitchFamily="34" charset="0"/>
              </a:rPr>
            </a:br>
            <a:r>
              <a:rPr lang="en-GB" sz="3200" b="0" kern="1200" dirty="0" smtClean="0">
                <a:solidFill>
                  <a:srgbClr val="FF6600"/>
                </a:solidFill>
                <a:latin typeface="Arial Black" pitchFamily="34" charset="0"/>
              </a:rPr>
              <a:t/>
            </a:r>
            <a:br>
              <a:rPr lang="en-GB" sz="3200" b="0" kern="1200" dirty="0" smtClean="0">
                <a:solidFill>
                  <a:srgbClr val="FF6600"/>
                </a:solidFill>
                <a:latin typeface="Arial Black" pitchFamily="34" charset="0"/>
              </a:rPr>
            </a:br>
            <a:r>
              <a:rPr lang="en-US" kern="1200" dirty="0" smtClean="0">
                <a:solidFill>
                  <a:srgbClr val="FF6600"/>
                </a:solidFill>
                <a:latin typeface="Arial Black" pitchFamily="34" charset="0"/>
              </a:rPr>
              <a:t>Part </a:t>
            </a:r>
            <a:r>
              <a:rPr lang="en-US" kern="1200" dirty="0">
                <a:solidFill>
                  <a:srgbClr val="FF6600"/>
                </a:solidFill>
                <a:latin typeface="Arial Black" pitchFamily="34" charset="0"/>
              </a:rPr>
              <a:t>I: Decarbonisation &amp; </a:t>
            </a:r>
            <a:r>
              <a:rPr lang="en-US" kern="1200" dirty="0" smtClean="0">
                <a:solidFill>
                  <a:srgbClr val="FF6600"/>
                </a:solidFill>
                <a:latin typeface="Arial Black" pitchFamily="34" charset="0"/>
              </a:rPr>
              <a:t/>
            </a:r>
            <a:br>
              <a:rPr lang="en-US" kern="1200" dirty="0" smtClean="0">
                <a:solidFill>
                  <a:srgbClr val="FF6600"/>
                </a:solidFill>
                <a:latin typeface="Arial Black" pitchFamily="34" charset="0"/>
              </a:rPr>
            </a:br>
            <a:r>
              <a:rPr lang="en-US" kern="1200" dirty="0" smtClean="0">
                <a:solidFill>
                  <a:srgbClr val="FF6600"/>
                </a:solidFill>
                <a:latin typeface="Arial Black" pitchFamily="34" charset="0"/>
              </a:rPr>
              <a:t>circular </a:t>
            </a:r>
            <a:r>
              <a:rPr lang="en-US" kern="1200" dirty="0">
                <a:solidFill>
                  <a:srgbClr val="FF6600"/>
                </a:solidFill>
                <a:latin typeface="Arial Black" pitchFamily="34" charset="0"/>
              </a:rPr>
              <a:t>economy aspects for fisheries</a:t>
            </a:r>
            <a:endParaRPr lang="en-GB" dirty="0"/>
          </a:p>
        </p:txBody>
      </p:sp>
      <p:sp>
        <p:nvSpPr>
          <p:cNvPr id="16" name="Content Placeholder 15">
            <a:extLst>
              <a:ext uri="{FF2B5EF4-FFF2-40B4-BE49-F238E27FC236}">
                <a16:creationId xmlns:a16="http://schemas.microsoft.com/office/drawing/2014/main" id="{68364A1C-96C8-86CC-C53D-CDF25D14E2E9}"/>
              </a:ext>
            </a:extLst>
          </p:cNvPr>
          <p:cNvSpPr>
            <a:spLocks noGrp="1"/>
          </p:cNvSpPr>
          <p:nvPr>
            <p:ph idx="1"/>
          </p:nvPr>
        </p:nvSpPr>
        <p:spPr>
          <a:xfrm>
            <a:off x="468313" y="4149725"/>
            <a:ext cx="8229600" cy="2097088"/>
          </a:xfrm>
        </p:spPr>
        <p:txBody>
          <a:bodyPr/>
          <a:lstStyle/>
          <a:p>
            <a:pPr marL="0" indent="0" algn="ctr" eaLnBrk="1" hangingPunct="1">
              <a:spcBef>
                <a:spcPct val="0"/>
              </a:spcBef>
              <a:buFontTx/>
              <a:buNone/>
              <a:defRPr/>
            </a:pPr>
            <a:endParaRPr lang="hu-HU" sz="2400" kern="1200" dirty="0">
              <a:solidFill>
                <a:srgbClr val="808080"/>
              </a:solidFill>
              <a:latin typeface="Arial Black" pitchFamily="34" charset="0"/>
            </a:endParaRPr>
          </a:p>
          <a:p>
            <a:pPr marL="0" indent="0" algn="ctr" eaLnBrk="1" hangingPunct="1">
              <a:spcBef>
                <a:spcPct val="0"/>
              </a:spcBef>
              <a:buFontTx/>
              <a:buNone/>
              <a:defRPr/>
            </a:pPr>
            <a:endParaRPr lang="en-GB" sz="2400" kern="1200" dirty="0" smtClean="0">
              <a:solidFill>
                <a:srgbClr val="808080"/>
              </a:solidFill>
              <a:latin typeface="Arial Black" pitchFamily="34" charset="0"/>
            </a:endParaRPr>
          </a:p>
          <a:p>
            <a:pPr marL="0" indent="0" algn="ctr" eaLnBrk="1" hangingPunct="1">
              <a:spcBef>
                <a:spcPct val="0"/>
              </a:spcBef>
              <a:buFontTx/>
              <a:buNone/>
              <a:defRPr/>
            </a:pPr>
            <a:r>
              <a:rPr lang="en-GB" sz="2400" kern="1200" dirty="0" smtClean="0">
                <a:solidFill>
                  <a:srgbClr val="808080"/>
                </a:solidFill>
                <a:latin typeface="Arial Black" pitchFamily="34" charset="0"/>
              </a:rPr>
              <a:t>Oihane </a:t>
            </a:r>
            <a:r>
              <a:rPr lang="en-GB" sz="2400" kern="1200" dirty="0">
                <a:solidFill>
                  <a:srgbClr val="808080"/>
                </a:solidFill>
                <a:latin typeface="Arial Black" pitchFamily="34" charset="0"/>
              </a:rPr>
              <a:t>C. </a:t>
            </a:r>
            <a:r>
              <a:rPr lang="en-GB" sz="2400" kern="1200" dirty="0" smtClean="0">
                <a:solidFill>
                  <a:srgbClr val="808080"/>
                </a:solidFill>
                <a:latin typeface="Arial Black" pitchFamily="34" charset="0"/>
              </a:rPr>
              <a:t>Basurko</a:t>
            </a:r>
            <a:r>
              <a:rPr lang="en-GB" sz="2400" kern="1200" dirty="0">
                <a:solidFill>
                  <a:srgbClr val="808080"/>
                </a:solidFill>
                <a:latin typeface="Arial Black" pitchFamily="34" charset="0"/>
              </a:rPr>
              <a:t>, AZTI</a:t>
            </a:r>
          </a:p>
          <a:p>
            <a:pPr marL="0" indent="0" algn="ctr" eaLnBrk="1" hangingPunct="1">
              <a:spcBef>
                <a:spcPct val="0"/>
              </a:spcBef>
              <a:buNone/>
              <a:defRPr/>
            </a:pPr>
            <a:endParaRPr lang="en-GB" sz="1800" dirty="0">
              <a:solidFill>
                <a:srgbClr val="808080"/>
              </a:solidFill>
              <a:effectLst/>
              <a:latin typeface="Myriad Pro"/>
              <a:ea typeface="Times New Roman" panose="02020603050405020304" pitchFamily="18" charset="0"/>
              <a:cs typeface="Times New Roman" panose="02020603050405020304" pitchFamily="18" charset="0"/>
            </a:endParaRPr>
          </a:p>
          <a:p>
            <a:pPr marL="0" indent="0" algn="ctr" eaLnBrk="1" hangingPunct="1">
              <a:spcBef>
                <a:spcPct val="0"/>
              </a:spcBef>
              <a:buNone/>
              <a:defRPr/>
            </a:pPr>
            <a:r>
              <a:rPr lang="en-GB" sz="1800" dirty="0">
                <a:solidFill>
                  <a:srgbClr val="808080"/>
                </a:solidFill>
                <a:effectLst/>
                <a:latin typeface="Myriad Pro"/>
                <a:ea typeface="Times New Roman" panose="02020603050405020304" pitchFamily="18" charset="0"/>
                <a:cs typeface="Times New Roman" panose="02020603050405020304" pitchFamily="18" charset="0"/>
              </a:rPr>
              <a:t>Martin Aranda, Ainhoa Caballero, Marga Andrés, </a:t>
            </a:r>
          </a:p>
          <a:p>
            <a:pPr marL="0" indent="0" algn="ctr" eaLnBrk="1" hangingPunct="1">
              <a:spcBef>
                <a:spcPct val="0"/>
              </a:spcBef>
              <a:buNone/>
              <a:defRPr/>
            </a:pPr>
            <a:r>
              <a:rPr lang="en-GB" sz="1800" dirty="0">
                <a:solidFill>
                  <a:srgbClr val="808080"/>
                </a:solidFill>
                <a:effectLst/>
                <a:latin typeface="Myriad Pro"/>
                <a:ea typeface="Times New Roman" panose="02020603050405020304" pitchFamily="18" charset="0"/>
                <a:cs typeface="Times New Roman" panose="02020603050405020304" pitchFamily="18" charset="0"/>
              </a:rPr>
              <a:t>Jefferson Murua, Gorka Gabiña</a:t>
            </a:r>
            <a:endParaRPr lang="es-ES" sz="1800" dirty="0">
              <a:effectLst/>
              <a:latin typeface="Myriad Pro"/>
              <a:ea typeface="Times New Roman" panose="02020603050405020304" pitchFamily="18" charset="0"/>
              <a:cs typeface="Times New Roman" panose="02020603050405020304" pitchFamily="18" charset="0"/>
            </a:endParaRPr>
          </a:p>
        </p:txBody>
      </p:sp>
      <p:sp>
        <p:nvSpPr>
          <p:cNvPr id="2052" name="Date Placeholder 3">
            <a:extLst>
              <a:ext uri="{FF2B5EF4-FFF2-40B4-BE49-F238E27FC236}">
                <a16:creationId xmlns:a16="http://schemas.microsoft.com/office/drawing/2014/main" id="{0A9AEAE1-5861-84C9-8B9F-A639E423E460}"/>
              </a:ext>
            </a:extLst>
          </p:cNvPr>
          <p:cNvSpPr>
            <a:spLocks noGrp="1"/>
          </p:cNvSpPr>
          <p:nvPr>
            <p:ph type="dt" sz="quarter" idx="10"/>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s-ES" altLang="en-US" sz="1200" dirty="0"/>
              <a:t>10</a:t>
            </a:r>
            <a:r>
              <a:rPr lang="hu-HU" altLang="en-US" sz="1200" dirty="0"/>
              <a:t>/20</a:t>
            </a:r>
            <a:r>
              <a:rPr lang="en-GB" altLang="en-US" sz="1200" dirty="0"/>
              <a:t>23</a:t>
            </a:r>
          </a:p>
          <a:p>
            <a:pPr eaLnBrk="1" hangingPunct="1">
              <a:defRPr/>
            </a:pPr>
            <a:endParaRPr lang="en-GB" altLang="en-US" sz="1200" dirty="0"/>
          </a:p>
        </p:txBody>
      </p:sp>
      <p:sp>
        <p:nvSpPr>
          <p:cNvPr id="2053" name="Footer Placeholder 4">
            <a:extLst>
              <a:ext uri="{FF2B5EF4-FFF2-40B4-BE49-F238E27FC236}">
                <a16:creationId xmlns:a16="http://schemas.microsoft.com/office/drawing/2014/main" id="{C789E6ED-16F2-4092-E437-99628C5FB7DC}"/>
              </a:ext>
            </a:extLst>
          </p:cNvPr>
          <p:cNvSpPr>
            <a:spLocks noGrp="1"/>
          </p:cNvSpPr>
          <p:nvPr>
            <p:ph type="ftr" sz="quarter" idx="11"/>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a:t>
            </a:r>
            <a:r>
              <a:rPr lang="en-GB" altLang="en-US" sz="1200" dirty="0" smtClean="0">
                <a:solidFill>
                  <a:schemeClr val="bg1"/>
                </a:solidFill>
              </a:rPr>
              <a:t>Fisheries (PECH)</a:t>
            </a:r>
            <a:endParaRPr lang="en-GB" altLang="en-US" sz="1200" dirty="0">
              <a:solidFill>
                <a:schemeClr val="bg1"/>
              </a:solidFill>
            </a:endParaRPr>
          </a:p>
        </p:txBody>
      </p:sp>
      <p:sp>
        <p:nvSpPr>
          <p:cNvPr id="5126" name="Slide Number Placeholder 5">
            <a:extLst>
              <a:ext uri="{FF2B5EF4-FFF2-40B4-BE49-F238E27FC236}">
                <a16:creationId xmlns:a16="http://schemas.microsoft.com/office/drawing/2014/main" id="{DF59F69D-5B44-18C0-8021-263EAB84B5C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A8841D-B222-44E7-B33F-FF8C51937B1F}" type="slidenum">
              <a:rPr lang="en-GB" altLang="en-US" sz="1200">
                <a:solidFill>
                  <a:schemeClr val="bg1"/>
                </a:solidFill>
              </a:rPr>
              <a:pPr>
                <a:spcBef>
                  <a:spcPct val="0"/>
                </a:spcBef>
                <a:buFontTx/>
                <a:buNone/>
              </a:pPr>
              <a:t>1</a:t>
            </a:fld>
            <a:endParaRPr lang="en-GB" altLang="en-US" sz="1200">
              <a:solidFill>
                <a:schemeClr val="bg1"/>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DCF8CFC-C7DD-7711-96F8-1A6A0317628B}"/>
              </a:ext>
            </a:extLst>
          </p:cNvPr>
          <p:cNvSpPr>
            <a:spLocks noGrp="1"/>
          </p:cNvSpPr>
          <p:nvPr>
            <p:ph type="dt" sz="quarter" idx="10"/>
          </p:nvPr>
        </p:nvSpPr>
        <p:spPr/>
        <p:txBody>
          <a:bodyPr/>
          <a:lstStyle/>
          <a:p>
            <a:pPr>
              <a:defRPr/>
            </a:pPr>
            <a:r>
              <a:rPr lang="en-GB" dirty="0"/>
              <a:t>23</a:t>
            </a:r>
            <a:r>
              <a:rPr lang="hu-HU" dirty="0"/>
              <a:t>/</a:t>
            </a:r>
            <a:r>
              <a:rPr lang="es-ES" dirty="0"/>
              <a:t>10</a:t>
            </a:r>
            <a:r>
              <a:rPr lang="hu-HU" dirty="0"/>
              <a:t>/20</a:t>
            </a:r>
            <a:r>
              <a:rPr lang="en-GB" dirty="0"/>
              <a:t>23</a:t>
            </a:r>
          </a:p>
        </p:txBody>
      </p:sp>
      <p:sp>
        <p:nvSpPr>
          <p:cNvPr id="5" name="Footer Placeholder 4">
            <a:extLst>
              <a:ext uri="{FF2B5EF4-FFF2-40B4-BE49-F238E27FC236}">
                <a16:creationId xmlns:a16="http://schemas.microsoft.com/office/drawing/2014/main" id="{2524252D-B6B6-536C-4A70-9D02F0A4C5A4}"/>
              </a:ext>
            </a:extLst>
          </p:cNvPr>
          <p:cNvSpPr>
            <a:spLocks noGrp="1"/>
          </p:cNvSpPr>
          <p:nvPr>
            <p:ph type="ftr" sz="quarter" idx="11"/>
          </p:nvPr>
        </p:nvSpPr>
        <p:spPr/>
        <p:txBody>
          <a:bodyPr/>
          <a:lstStyle/>
          <a:p>
            <a:pPr>
              <a:defRPr/>
            </a:pPr>
            <a:r>
              <a:rPr lang="en-GB" altLang="en-US" dirty="0"/>
              <a:t>Presentation for the Committee on Fisheries (PECH)</a:t>
            </a:r>
          </a:p>
        </p:txBody>
      </p:sp>
      <p:sp>
        <p:nvSpPr>
          <p:cNvPr id="14340" name="Slide Number Placeholder 5">
            <a:extLst>
              <a:ext uri="{FF2B5EF4-FFF2-40B4-BE49-F238E27FC236}">
                <a16:creationId xmlns:a16="http://schemas.microsoft.com/office/drawing/2014/main" id="{F8E24E94-BDEA-A3E7-5799-722FC0A46E3C}"/>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173381-FCDE-49BE-B066-097DB66B493C}" type="slidenum">
              <a:rPr lang="en-GB" altLang="en-US" sz="1200">
                <a:solidFill>
                  <a:schemeClr val="bg1"/>
                </a:solidFill>
              </a:rPr>
              <a:pPr>
                <a:spcBef>
                  <a:spcPct val="0"/>
                </a:spcBef>
                <a:buFontTx/>
                <a:buNone/>
              </a:pPr>
              <a:t>10</a:t>
            </a:fld>
            <a:endParaRPr lang="en-GB" altLang="en-US" sz="1200">
              <a:solidFill>
                <a:schemeClr val="bg1"/>
              </a:solidFill>
            </a:endParaRPr>
          </a:p>
        </p:txBody>
      </p:sp>
      <p:sp>
        <p:nvSpPr>
          <p:cNvPr id="14341" name="Content Placeholder 2">
            <a:extLst>
              <a:ext uri="{FF2B5EF4-FFF2-40B4-BE49-F238E27FC236}">
                <a16:creationId xmlns:a16="http://schemas.microsoft.com/office/drawing/2014/main" id="{FFC2939D-B7B1-8FAF-B3AC-8A7097DFE56B}"/>
              </a:ext>
            </a:extLst>
          </p:cNvPr>
          <p:cNvSpPr>
            <a:spLocks noGrp="1" noChangeArrowheads="1"/>
          </p:cNvSpPr>
          <p:nvPr>
            <p:ph idx="1"/>
          </p:nvPr>
        </p:nvSpPr>
        <p:spPr>
          <a:xfrm>
            <a:off x="251520" y="981075"/>
            <a:ext cx="8640960" cy="503238"/>
          </a:xfrm>
        </p:spPr>
        <p:txBody>
          <a:bodyPr/>
          <a:lstStyle/>
          <a:p>
            <a:pPr eaLnBrk="1" hangingPunct="1">
              <a:lnSpc>
                <a:spcPct val="90000"/>
              </a:lnSpc>
              <a:spcBef>
                <a:spcPct val="0"/>
              </a:spcBef>
              <a:buFontTx/>
              <a:buNone/>
            </a:pPr>
            <a:r>
              <a:rPr lang="en-GB" altLang="en-US" sz="2200" b="1" dirty="0" smtClean="0">
                <a:solidFill>
                  <a:srgbClr val="333399"/>
                </a:solidFill>
                <a:latin typeface="Arial Black" panose="020B0A04020102020204" pitchFamily="34" charset="0"/>
              </a:rPr>
              <a:t>3.1 Circular </a:t>
            </a:r>
            <a:r>
              <a:rPr lang="en-GB" altLang="en-US" sz="2200" b="1" dirty="0">
                <a:solidFill>
                  <a:srgbClr val="333399"/>
                </a:solidFill>
                <a:latin typeface="Arial Black" panose="020B0A04020102020204" pitchFamily="34" charset="0"/>
              </a:rPr>
              <a:t>economy solutions applicable in </a:t>
            </a:r>
            <a:r>
              <a:rPr lang="en-GB" altLang="en-US" sz="2200" b="1" dirty="0" smtClean="0">
                <a:solidFill>
                  <a:srgbClr val="333399"/>
                </a:solidFill>
                <a:latin typeface="Arial Black" panose="020B0A04020102020204" pitchFamily="34" charset="0"/>
              </a:rPr>
              <a:t>fisheries</a:t>
            </a:r>
            <a:endParaRPr lang="en-GB" altLang="en-US" sz="2200" b="1" dirty="0">
              <a:solidFill>
                <a:srgbClr val="333399"/>
              </a:solidFill>
              <a:latin typeface="Arial Black" panose="020B0A04020102020204" pitchFamily="34" charset="0"/>
            </a:endParaRPr>
          </a:p>
        </p:txBody>
      </p:sp>
      <p:pic>
        <p:nvPicPr>
          <p:cNvPr id="14342" name="Imagen 7" descr="Diagrama, Esquemático&#10;&#10;Descripción generada automáticamente">
            <a:extLst>
              <a:ext uri="{FF2B5EF4-FFF2-40B4-BE49-F238E27FC236}">
                <a16:creationId xmlns:a16="http://schemas.microsoft.com/office/drawing/2014/main" id="{D7380F44-BD08-ED0B-EB9E-64CFEDF26C7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1989138"/>
            <a:ext cx="9144000"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1938ABAE-5EB4-4037-B708-66AD7B97E66C}"/>
              </a:ext>
            </a:extLst>
          </p:cNvPr>
          <p:cNvSpPr txBox="1"/>
          <p:nvPr/>
        </p:nvSpPr>
        <p:spPr>
          <a:xfrm>
            <a:off x="179512" y="5798671"/>
            <a:ext cx="7224464" cy="523220"/>
          </a:xfrm>
          <a:prstGeom prst="rect">
            <a:avLst/>
          </a:prstGeom>
          <a:noFill/>
        </p:spPr>
        <p:txBody>
          <a:bodyPr wrap="square">
            <a:spAutoFit/>
          </a:bodyPr>
          <a:lstStyle/>
          <a:p>
            <a:r>
              <a:rPr lang="en-US" altLang="en-US" sz="1400" dirty="0">
                <a:solidFill>
                  <a:srgbClr val="808080"/>
                </a:solidFill>
              </a:rPr>
              <a:t>EOL: end of life</a:t>
            </a:r>
          </a:p>
          <a:p>
            <a:r>
              <a:rPr lang="en-US" sz="1400" dirty="0">
                <a:solidFill>
                  <a:srgbClr val="808080"/>
                </a:solidFill>
              </a:rPr>
              <a:t>ALDFG: abandoned lost or otherwise discarded fishing gear</a:t>
            </a:r>
            <a:endParaRPr lang="en-GB" sz="1400"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C68AA33B-B9D9-7E6A-B279-F0F95ACE4472}"/>
              </a:ext>
            </a:extLst>
          </p:cNvPr>
          <p:cNvSpPr>
            <a:spLocks noGrp="1" noChangeArrowheads="1"/>
          </p:cNvSpPr>
          <p:nvPr>
            <p:ph idx="1"/>
          </p:nvPr>
        </p:nvSpPr>
        <p:spPr>
          <a:xfrm>
            <a:off x="251520" y="1090748"/>
            <a:ext cx="8759031" cy="5544914"/>
          </a:xfrm>
        </p:spPr>
        <p:txBody>
          <a:bodyPr/>
          <a:lstStyle/>
          <a:p>
            <a:pPr eaLnBrk="1" hangingPunct="1">
              <a:lnSpc>
                <a:spcPct val="90000"/>
              </a:lnSpc>
              <a:spcBef>
                <a:spcPct val="0"/>
              </a:spcBef>
              <a:buFontTx/>
              <a:buNone/>
            </a:pPr>
            <a:r>
              <a:rPr lang="en-GB" altLang="en-US" sz="2000" dirty="0" smtClean="0">
                <a:solidFill>
                  <a:srgbClr val="333399"/>
                </a:solidFill>
                <a:latin typeface="Arial Black" panose="020B0A04020102020204" pitchFamily="34" charset="0"/>
              </a:rPr>
              <a:t>3.2 Challenges </a:t>
            </a:r>
            <a:r>
              <a:rPr lang="en-GB" altLang="en-US" sz="2000" dirty="0">
                <a:solidFill>
                  <a:srgbClr val="333399"/>
                </a:solidFill>
                <a:latin typeface="Arial Black" panose="020B0A04020102020204" pitchFamily="34" charset="0"/>
              </a:rPr>
              <a:t>of implementing circular economy </a:t>
            </a:r>
            <a:r>
              <a:rPr lang="en-GB" altLang="en-US" sz="2000" dirty="0" smtClean="0">
                <a:solidFill>
                  <a:srgbClr val="333399"/>
                </a:solidFill>
                <a:latin typeface="Arial Black" panose="020B0A04020102020204" pitchFamily="34" charset="0"/>
              </a:rPr>
              <a:t>solutions</a:t>
            </a:r>
          </a:p>
          <a:p>
            <a:pPr eaLnBrk="1" hangingPunct="1">
              <a:lnSpc>
                <a:spcPct val="90000"/>
              </a:lnSpc>
              <a:spcBef>
                <a:spcPct val="0"/>
              </a:spcBef>
              <a:buFontTx/>
              <a:buNone/>
            </a:pPr>
            <a:endParaRPr lang="en-GB" altLang="en-US" sz="2200" dirty="0">
              <a:solidFill>
                <a:srgbClr val="333399"/>
              </a:solidFill>
              <a:latin typeface="Arial Black" panose="020B0A04020102020204" pitchFamily="34" charset="0"/>
            </a:endParaRPr>
          </a:p>
          <a:p>
            <a:pPr eaLnBrk="1" hangingPunct="1">
              <a:lnSpc>
                <a:spcPct val="90000"/>
              </a:lnSpc>
              <a:spcBef>
                <a:spcPct val="0"/>
              </a:spcBef>
              <a:buClr>
                <a:srgbClr val="333399"/>
              </a:buClr>
              <a:buFont typeface="Wingdings" panose="05000000000000000000" pitchFamily="2" charset="2"/>
              <a:buChar char="§"/>
            </a:pPr>
            <a:r>
              <a:rPr lang="en-GB" altLang="en-US" sz="2000" b="1" dirty="0">
                <a:solidFill>
                  <a:srgbClr val="808080"/>
                </a:solidFill>
              </a:rPr>
              <a:t>Circular design </a:t>
            </a:r>
            <a:r>
              <a:rPr lang="en-GB" altLang="en-US" sz="2000" dirty="0">
                <a:solidFill>
                  <a:srgbClr val="808080"/>
                </a:solidFill>
              </a:rPr>
              <a:t>of gears</a:t>
            </a:r>
            <a:r>
              <a:rPr lang="en-GB" altLang="en-US" sz="2400" dirty="0">
                <a:solidFill>
                  <a:srgbClr val="808080"/>
                </a:solidFill>
              </a:rPr>
              <a:t>: </a:t>
            </a: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New generation of materials can become a hassle at their end of </a:t>
            </a:r>
            <a:r>
              <a:rPr lang="en-GB" altLang="en-US" sz="1600" dirty="0" smtClean="0">
                <a:solidFill>
                  <a:srgbClr val="808080"/>
                </a:solidFill>
              </a:rPr>
              <a:t>life (EOL)</a:t>
            </a:r>
            <a:endParaRPr lang="en-GB" altLang="en-US" sz="1600" dirty="0">
              <a:solidFill>
                <a:srgbClr val="808080"/>
              </a:solidFill>
            </a:endParaRP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Low implementation onboard (more expensive, conflicting views on new designs)</a:t>
            </a:r>
          </a:p>
          <a:p>
            <a:pPr lvl="1" eaLnBrk="1" hangingPunct="1">
              <a:lnSpc>
                <a:spcPct val="90000"/>
              </a:lnSpc>
              <a:spcBef>
                <a:spcPct val="0"/>
              </a:spcBef>
              <a:buClr>
                <a:srgbClr val="333399"/>
              </a:buClr>
              <a:buFont typeface="Wingdings" panose="05000000000000000000" pitchFamily="2" charset="2"/>
              <a:buChar char="§"/>
            </a:pPr>
            <a:endParaRPr lang="en-GB" altLang="en-US" sz="1600" dirty="0">
              <a:solidFill>
                <a:srgbClr val="808080"/>
              </a:solidFill>
            </a:endParaRPr>
          </a:p>
          <a:p>
            <a:pPr eaLnBrk="1" hangingPunct="1">
              <a:lnSpc>
                <a:spcPct val="90000"/>
              </a:lnSpc>
              <a:spcBef>
                <a:spcPct val="0"/>
              </a:spcBef>
              <a:buClr>
                <a:srgbClr val="333399"/>
              </a:buClr>
              <a:buFont typeface="Wingdings" panose="05000000000000000000" pitchFamily="2" charset="2"/>
              <a:buChar char="§"/>
            </a:pPr>
            <a:r>
              <a:rPr lang="en-GB" altLang="en-US" sz="2000" dirty="0">
                <a:solidFill>
                  <a:srgbClr val="808080"/>
                </a:solidFill>
              </a:rPr>
              <a:t>Collection of </a:t>
            </a:r>
            <a:r>
              <a:rPr lang="en-GB" altLang="en-US" sz="2000" b="1" dirty="0">
                <a:solidFill>
                  <a:srgbClr val="808080"/>
                </a:solidFill>
              </a:rPr>
              <a:t>marine litter </a:t>
            </a:r>
            <a:r>
              <a:rPr lang="en-GB" altLang="en-US" sz="2000" dirty="0">
                <a:solidFill>
                  <a:srgbClr val="808080"/>
                </a:solidFill>
              </a:rPr>
              <a:t>by </a:t>
            </a:r>
            <a:r>
              <a:rPr lang="en-GB" altLang="en-US" sz="2000" dirty="0" smtClean="0">
                <a:solidFill>
                  <a:srgbClr val="808080"/>
                </a:solidFill>
              </a:rPr>
              <a:t>fishers:</a:t>
            </a:r>
            <a:endParaRPr lang="en-GB" altLang="en-US" sz="2000" dirty="0">
              <a:solidFill>
                <a:srgbClr val="808080"/>
              </a:solidFill>
            </a:endParaRP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Marine litter accumulation areas are often unknown</a:t>
            </a: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Lack of storage onboard</a:t>
            </a: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Landing of marine litter can be difficult (no adequate facilities or collaboration and responsibility by waste managers)</a:t>
            </a: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Additional port waste fee</a:t>
            </a: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Lack of awareness and training</a:t>
            </a:r>
          </a:p>
          <a:p>
            <a:pPr lvl="1" eaLnBrk="1" hangingPunct="1">
              <a:lnSpc>
                <a:spcPct val="90000"/>
              </a:lnSpc>
              <a:spcBef>
                <a:spcPct val="0"/>
              </a:spcBef>
              <a:buClr>
                <a:srgbClr val="333399"/>
              </a:buClr>
              <a:buFont typeface="Wingdings" panose="05000000000000000000" pitchFamily="2" charset="2"/>
              <a:buChar char="§"/>
            </a:pPr>
            <a:endParaRPr lang="en-GB" altLang="en-US" sz="1600" dirty="0">
              <a:solidFill>
                <a:srgbClr val="808080"/>
              </a:solidFill>
            </a:endParaRPr>
          </a:p>
          <a:p>
            <a:pPr eaLnBrk="1" hangingPunct="1">
              <a:lnSpc>
                <a:spcPct val="90000"/>
              </a:lnSpc>
              <a:spcBef>
                <a:spcPct val="0"/>
              </a:spcBef>
              <a:buClr>
                <a:srgbClr val="333399"/>
              </a:buClr>
              <a:buFont typeface="Wingdings" panose="05000000000000000000" pitchFamily="2" charset="2"/>
              <a:buChar char="§"/>
            </a:pPr>
            <a:r>
              <a:rPr lang="en-GB" altLang="en-US" sz="2000" b="1" dirty="0">
                <a:solidFill>
                  <a:srgbClr val="808080"/>
                </a:solidFill>
              </a:rPr>
              <a:t>Recycling</a:t>
            </a:r>
            <a:r>
              <a:rPr lang="en-GB" altLang="en-US" sz="2000" dirty="0">
                <a:solidFill>
                  <a:srgbClr val="808080"/>
                </a:solidFill>
              </a:rPr>
              <a:t> of fishing </a:t>
            </a:r>
            <a:r>
              <a:rPr lang="en-GB" altLang="en-US" sz="2000" dirty="0" smtClean="0">
                <a:solidFill>
                  <a:srgbClr val="808080"/>
                </a:solidFill>
              </a:rPr>
              <a:t>gear:</a:t>
            </a:r>
            <a:endParaRPr lang="en-GB" altLang="en-US" sz="2000" dirty="0">
              <a:solidFill>
                <a:srgbClr val="808080"/>
              </a:solidFill>
            </a:endParaRP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Fishing gear are made of a mix of materials</a:t>
            </a: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Waste is dirty and mixed</a:t>
            </a: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Few local recyclers and knowledge on how to recycled marine litter and </a:t>
            </a:r>
            <a:r>
              <a:rPr lang="en-GB" altLang="en-US" sz="1600" dirty="0" smtClean="0">
                <a:solidFill>
                  <a:srgbClr val="808080"/>
                </a:solidFill>
              </a:rPr>
              <a:t>end of life (EOL) fishing gear</a:t>
            </a:r>
            <a:endParaRPr lang="en-GB" altLang="en-US" sz="1600" dirty="0">
              <a:solidFill>
                <a:srgbClr val="808080"/>
              </a:solidFill>
            </a:endParaRP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Quantities of stored waste may be too low to guarantee a successful business</a:t>
            </a:r>
          </a:p>
          <a:p>
            <a:pPr lvl="1" eaLnBrk="1" hangingPunct="1">
              <a:lnSpc>
                <a:spcPct val="90000"/>
              </a:lnSpc>
              <a:spcBef>
                <a:spcPct val="0"/>
              </a:spcBef>
              <a:buClr>
                <a:srgbClr val="333399"/>
              </a:buClr>
              <a:buFont typeface="Wingdings" panose="05000000000000000000" pitchFamily="2" charset="2"/>
              <a:buChar char="§"/>
            </a:pPr>
            <a:r>
              <a:rPr lang="es-ES" altLang="en-US" sz="1600" dirty="0" err="1">
                <a:solidFill>
                  <a:srgbClr val="808080"/>
                </a:solidFill>
              </a:rPr>
              <a:t>Lack</a:t>
            </a:r>
            <a:r>
              <a:rPr lang="es-ES" altLang="en-US" sz="1600" dirty="0">
                <a:solidFill>
                  <a:srgbClr val="808080"/>
                </a:solidFill>
              </a:rPr>
              <a:t> </a:t>
            </a:r>
            <a:r>
              <a:rPr lang="es-ES" altLang="en-US" sz="1600" dirty="0" err="1">
                <a:solidFill>
                  <a:srgbClr val="808080"/>
                </a:solidFill>
              </a:rPr>
              <a:t>of</a:t>
            </a:r>
            <a:r>
              <a:rPr lang="es-ES" altLang="en-US" sz="1600" dirty="0">
                <a:solidFill>
                  <a:srgbClr val="808080"/>
                </a:solidFill>
              </a:rPr>
              <a:t> </a:t>
            </a:r>
            <a:r>
              <a:rPr lang="en-GB" altLang="en-US" sz="1600" dirty="0">
                <a:solidFill>
                  <a:srgbClr val="808080"/>
                </a:solidFill>
              </a:rPr>
              <a:t>traceability of </a:t>
            </a:r>
            <a:r>
              <a:rPr lang="en-GB" altLang="en-US" sz="1600" dirty="0" smtClean="0">
                <a:solidFill>
                  <a:srgbClr val="808080"/>
                </a:solidFill>
              </a:rPr>
              <a:t>products </a:t>
            </a:r>
            <a:r>
              <a:rPr lang="en-GB" altLang="en-US" sz="1600" dirty="0">
                <a:solidFill>
                  <a:srgbClr val="808080"/>
                </a:solidFill>
              </a:rPr>
              <a:t>made by ocean </a:t>
            </a:r>
            <a:r>
              <a:rPr lang="en-GB" altLang="en-US" sz="1600" dirty="0" smtClean="0">
                <a:solidFill>
                  <a:srgbClr val="808080"/>
                </a:solidFill>
              </a:rPr>
              <a:t>plastic</a:t>
            </a:r>
            <a:endParaRPr lang="en-GB" altLang="en-US" sz="1600" dirty="0">
              <a:solidFill>
                <a:srgbClr val="808080"/>
              </a:solidFill>
            </a:endParaRP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EPR scheme: differences between </a:t>
            </a:r>
            <a:r>
              <a:rPr lang="en-GB" altLang="en-US" sz="1600" dirty="0" smtClean="0">
                <a:solidFill>
                  <a:srgbClr val="808080"/>
                </a:solidFill>
              </a:rPr>
              <a:t>large </a:t>
            </a:r>
            <a:r>
              <a:rPr lang="en-GB" altLang="en-US" sz="1600" dirty="0">
                <a:solidFill>
                  <a:srgbClr val="808080"/>
                </a:solidFill>
              </a:rPr>
              <a:t>vs small fishing gear </a:t>
            </a:r>
            <a:r>
              <a:rPr lang="en-GB" altLang="en-US" sz="1600" dirty="0" smtClean="0">
                <a:solidFill>
                  <a:srgbClr val="808080"/>
                </a:solidFill>
              </a:rPr>
              <a:t>producers</a:t>
            </a:r>
            <a:endParaRPr lang="en-GB" altLang="en-US" sz="1600" dirty="0">
              <a:solidFill>
                <a:srgbClr val="808080"/>
              </a:solidFill>
            </a:endParaRPr>
          </a:p>
          <a:p>
            <a:pPr marL="457200" lvl="1" indent="0" eaLnBrk="1" hangingPunct="1">
              <a:lnSpc>
                <a:spcPct val="90000"/>
              </a:lnSpc>
              <a:spcBef>
                <a:spcPct val="0"/>
              </a:spcBef>
              <a:buClr>
                <a:srgbClr val="333399"/>
              </a:buClr>
              <a:buNone/>
            </a:pPr>
            <a:r>
              <a:rPr lang="en-GB" altLang="en-US" sz="1600" dirty="0">
                <a:solidFill>
                  <a:srgbClr val="808080"/>
                </a:solidFill>
              </a:rPr>
              <a:t>	</a:t>
            </a:r>
          </a:p>
          <a:p>
            <a:pPr lvl="1" eaLnBrk="1" hangingPunct="1">
              <a:lnSpc>
                <a:spcPct val="90000"/>
              </a:lnSpc>
              <a:spcBef>
                <a:spcPct val="0"/>
              </a:spcBef>
              <a:buClr>
                <a:srgbClr val="333399"/>
              </a:buClr>
              <a:buFont typeface="Wingdings" panose="05000000000000000000" pitchFamily="2" charset="2"/>
              <a:buChar char="§"/>
            </a:pPr>
            <a:endParaRPr lang="en-GB" altLang="en-US" sz="1600" dirty="0">
              <a:solidFill>
                <a:srgbClr val="808080"/>
              </a:solidFill>
            </a:endParaRPr>
          </a:p>
        </p:txBody>
      </p:sp>
      <p:sp>
        <p:nvSpPr>
          <p:cNvPr id="4100" name="Date Placeholder 3">
            <a:extLst>
              <a:ext uri="{FF2B5EF4-FFF2-40B4-BE49-F238E27FC236}">
                <a16:creationId xmlns:a16="http://schemas.microsoft.com/office/drawing/2014/main" id="{2B284460-C6FC-318C-2D38-072A9F4F8C6A}"/>
              </a:ext>
            </a:extLst>
          </p:cNvPr>
          <p:cNvSpPr>
            <a:spLocks noGrp="1"/>
          </p:cNvSpPr>
          <p:nvPr>
            <p:ph type="dt" sz="quarter" idx="10"/>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s-ES"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0E9C8EE-D1CE-711A-61D5-8C79938EA54D}"/>
              </a:ext>
            </a:extLst>
          </p:cNvPr>
          <p:cNvSpPr>
            <a:spLocks noGrp="1"/>
          </p:cNvSpPr>
          <p:nvPr>
            <p:ph type="ftr" sz="quarter" idx="11"/>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13318" name="Slide Number Placeholder 5">
            <a:extLst>
              <a:ext uri="{FF2B5EF4-FFF2-40B4-BE49-F238E27FC236}">
                <a16:creationId xmlns:a16="http://schemas.microsoft.com/office/drawing/2014/main" id="{8117D177-A2A7-6163-90BD-68DBE5980A71}"/>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C9D44D-E63F-445D-BA8D-DB7D0120C9A2}" type="slidenum">
              <a:rPr lang="en-GB" altLang="en-US" sz="1200">
                <a:solidFill>
                  <a:schemeClr val="bg1"/>
                </a:solidFill>
              </a:rPr>
              <a:pPr>
                <a:spcBef>
                  <a:spcPct val="0"/>
                </a:spcBef>
                <a:buFontTx/>
                <a:buNone/>
              </a:pPr>
              <a:t>11</a:t>
            </a:fld>
            <a:endParaRPr lang="en-GB" altLang="en-US" sz="1200">
              <a:solidFill>
                <a:schemeClr val="bg1"/>
              </a:solidFill>
            </a:endParaRPr>
          </a:p>
        </p:txBody>
      </p:sp>
    </p:spTree>
    <p:extLst>
      <p:ext uri="{BB962C8B-B14F-4D97-AF65-F5344CB8AC3E}">
        <p14:creationId xmlns:p14="http://schemas.microsoft.com/office/powerpoint/2010/main" val="222118550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C68AA33B-B9D9-7E6A-B279-F0F95ACE4472}"/>
              </a:ext>
            </a:extLst>
          </p:cNvPr>
          <p:cNvSpPr>
            <a:spLocks noGrp="1" noChangeArrowheads="1"/>
          </p:cNvSpPr>
          <p:nvPr>
            <p:ph idx="1"/>
          </p:nvPr>
        </p:nvSpPr>
        <p:spPr>
          <a:xfrm>
            <a:off x="384968" y="908720"/>
            <a:ext cx="8374063" cy="4948671"/>
          </a:xfrm>
        </p:spPr>
        <p:txBody>
          <a:bodyPr/>
          <a:lstStyle/>
          <a:p>
            <a:pPr eaLnBrk="1" hangingPunct="1">
              <a:lnSpc>
                <a:spcPct val="90000"/>
              </a:lnSpc>
              <a:spcBef>
                <a:spcPct val="0"/>
              </a:spcBef>
              <a:buFontTx/>
              <a:buNone/>
            </a:pPr>
            <a:r>
              <a:rPr lang="en-GB" altLang="en-US" sz="2200" dirty="0" smtClean="0">
                <a:solidFill>
                  <a:srgbClr val="333399"/>
                </a:solidFill>
                <a:latin typeface="Arial Black" panose="020B0A04020102020204" pitchFamily="34" charset="0"/>
              </a:rPr>
              <a:t>3.3. Lessons </a:t>
            </a:r>
            <a:r>
              <a:rPr lang="en-GB" altLang="en-US" sz="2200" dirty="0" smtClean="0">
                <a:solidFill>
                  <a:srgbClr val="333399"/>
                </a:solidFill>
                <a:latin typeface="Arial Black" panose="020B0A04020102020204" pitchFamily="34" charset="0"/>
              </a:rPr>
              <a:t>learned</a:t>
            </a:r>
            <a:endParaRPr lang="en-GB" altLang="en-US" sz="2200" dirty="0">
              <a:solidFill>
                <a:srgbClr val="333399"/>
              </a:solidFill>
              <a:latin typeface="Arial Black" panose="020B0A04020102020204" pitchFamily="34" charset="0"/>
            </a:endParaRPr>
          </a:p>
          <a:p>
            <a:pPr eaLnBrk="1" hangingPunct="1">
              <a:lnSpc>
                <a:spcPct val="90000"/>
              </a:lnSpc>
              <a:spcBef>
                <a:spcPct val="0"/>
              </a:spcBef>
              <a:buFontTx/>
              <a:buNone/>
            </a:pPr>
            <a:endParaRPr lang="en-GB" altLang="en-US" sz="2400" dirty="0">
              <a:solidFill>
                <a:srgbClr val="333399"/>
              </a:solidFill>
              <a:latin typeface="Arial Black" panose="020B0A04020102020204" pitchFamily="34" charset="0"/>
            </a:endParaRPr>
          </a:p>
          <a:p>
            <a:pPr marL="0" indent="0" eaLnBrk="1" hangingPunct="1">
              <a:lnSpc>
                <a:spcPct val="90000"/>
              </a:lnSpc>
              <a:spcBef>
                <a:spcPct val="0"/>
              </a:spcBef>
              <a:buClr>
                <a:srgbClr val="333399"/>
              </a:buClr>
              <a:buNone/>
            </a:pPr>
            <a:r>
              <a:rPr lang="en-US" altLang="en-US" sz="1800" dirty="0">
                <a:solidFill>
                  <a:srgbClr val="808080"/>
                </a:solidFill>
              </a:rPr>
              <a:t>Fishing sector has </a:t>
            </a:r>
            <a:r>
              <a:rPr lang="en-US" altLang="en-US" sz="1800" b="1" dirty="0">
                <a:solidFill>
                  <a:srgbClr val="808080"/>
                </a:solidFill>
              </a:rPr>
              <a:t>experience</a:t>
            </a:r>
            <a:r>
              <a:rPr lang="en-US" altLang="en-US" sz="1800" dirty="0">
                <a:solidFill>
                  <a:srgbClr val="808080"/>
                </a:solidFill>
              </a:rPr>
              <a:t> on embracing circular practices, which is </a:t>
            </a:r>
            <a:r>
              <a:rPr lang="en-US" altLang="en-US" sz="1800" b="1" dirty="0">
                <a:solidFill>
                  <a:srgbClr val="808080"/>
                </a:solidFill>
              </a:rPr>
              <a:t>still limited</a:t>
            </a:r>
            <a:r>
              <a:rPr lang="en-US" altLang="en-US" sz="1800" dirty="0">
                <a:solidFill>
                  <a:srgbClr val="808080"/>
                </a:solidFill>
              </a:rPr>
              <a:t>:</a:t>
            </a:r>
            <a:r>
              <a:rPr lang="en-GB" altLang="en-US" sz="1800" dirty="0">
                <a:solidFill>
                  <a:srgbClr val="808080"/>
                </a:solidFill>
              </a:rPr>
              <a:t> </a:t>
            </a:r>
          </a:p>
          <a:p>
            <a:pPr marL="444500"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Positive experience in </a:t>
            </a:r>
            <a:r>
              <a:rPr lang="en-GB" altLang="en-US" sz="1600" b="1" dirty="0">
                <a:solidFill>
                  <a:srgbClr val="808080"/>
                </a:solidFill>
              </a:rPr>
              <a:t>marine litter </a:t>
            </a:r>
            <a:r>
              <a:rPr lang="en-GB" altLang="en-US" sz="1600" dirty="0">
                <a:solidFill>
                  <a:srgbClr val="808080"/>
                </a:solidFill>
              </a:rPr>
              <a:t>collection and recycling/upcycling of EOL fishing gear, new business partnerships, new products and interest from fashion </a:t>
            </a:r>
            <a:r>
              <a:rPr lang="en-GB" altLang="en-US" sz="1600" dirty="0" smtClean="0">
                <a:solidFill>
                  <a:srgbClr val="808080"/>
                </a:solidFill>
              </a:rPr>
              <a:t>industry.</a:t>
            </a:r>
            <a:endParaRPr lang="en-GB" altLang="en-US" sz="1600" dirty="0">
              <a:solidFill>
                <a:srgbClr val="808080"/>
              </a:solidFill>
            </a:endParaRPr>
          </a:p>
          <a:p>
            <a:pPr marL="444500"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The initiatives have created new jobs, but the challenge is to guarantee the </a:t>
            </a:r>
            <a:r>
              <a:rPr lang="en-GB" altLang="en-US" sz="1600" b="1" dirty="0">
                <a:solidFill>
                  <a:srgbClr val="808080"/>
                </a:solidFill>
              </a:rPr>
              <a:t>continuation</a:t>
            </a:r>
            <a:r>
              <a:rPr lang="en-GB" altLang="en-US" sz="1600" dirty="0">
                <a:solidFill>
                  <a:srgbClr val="808080"/>
                </a:solidFill>
              </a:rPr>
              <a:t> of these activities in the long-term.</a:t>
            </a:r>
          </a:p>
          <a:p>
            <a:pPr lvl="1" eaLnBrk="1" hangingPunct="1">
              <a:lnSpc>
                <a:spcPct val="90000"/>
              </a:lnSpc>
              <a:spcBef>
                <a:spcPct val="0"/>
              </a:spcBef>
              <a:buClr>
                <a:srgbClr val="333399"/>
              </a:buClr>
              <a:buFont typeface="Wingdings" panose="05000000000000000000" pitchFamily="2" charset="2"/>
              <a:buChar char="§"/>
            </a:pPr>
            <a:endParaRPr lang="en-GB" altLang="en-US" sz="1600" dirty="0">
              <a:solidFill>
                <a:srgbClr val="808080"/>
              </a:solidFill>
            </a:endParaRPr>
          </a:p>
          <a:p>
            <a:pPr marL="0" indent="0" eaLnBrk="1" hangingPunct="1">
              <a:lnSpc>
                <a:spcPct val="90000"/>
              </a:lnSpc>
              <a:spcBef>
                <a:spcPct val="0"/>
              </a:spcBef>
              <a:buClr>
                <a:srgbClr val="333399"/>
              </a:buClr>
              <a:buNone/>
            </a:pPr>
            <a:r>
              <a:rPr lang="en-US" altLang="en-US" sz="1800" b="1" dirty="0">
                <a:solidFill>
                  <a:srgbClr val="808080"/>
                </a:solidFill>
              </a:rPr>
              <a:t>Ports</a:t>
            </a:r>
            <a:r>
              <a:rPr lang="en-US" altLang="en-US" sz="1800" dirty="0">
                <a:solidFill>
                  <a:srgbClr val="808080"/>
                </a:solidFill>
              </a:rPr>
              <a:t> are key:</a:t>
            </a:r>
            <a:r>
              <a:rPr lang="en-GB" altLang="en-US" sz="1800" dirty="0">
                <a:solidFill>
                  <a:srgbClr val="808080"/>
                </a:solidFill>
              </a:rPr>
              <a:t> </a:t>
            </a:r>
          </a:p>
          <a:p>
            <a:pPr marL="444500" lvl="1" eaLnBrk="1" hangingPunct="1">
              <a:lnSpc>
                <a:spcPct val="90000"/>
              </a:lnSpc>
              <a:spcBef>
                <a:spcPct val="0"/>
              </a:spcBef>
              <a:buClr>
                <a:srgbClr val="333399"/>
              </a:buClr>
              <a:buFont typeface="Wingdings" panose="05000000000000000000" pitchFamily="2" charset="2"/>
              <a:buChar char="§"/>
            </a:pPr>
            <a:r>
              <a:rPr lang="en-US" altLang="en-US" sz="1600" dirty="0">
                <a:solidFill>
                  <a:srgbClr val="808080"/>
                </a:solidFill>
              </a:rPr>
              <a:t>Port reception facilities for marine litter and EOL fishing gear should be </a:t>
            </a:r>
            <a:r>
              <a:rPr lang="en-US" altLang="en-US" sz="1600" b="1" dirty="0">
                <a:solidFill>
                  <a:srgbClr val="808080"/>
                </a:solidFill>
              </a:rPr>
              <a:t>widespread</a:t>
            </a:r>
            <a:r>
              <a:rPr lang="en-US" altLang="en-US" sz="1600" dirty="0">
                <a:solidFill>
                  <a:srgbClr val="808080"/>
                </a:solidFill>
              </a:rPr>
              <a:t> in all ports, regardless the size and who is responsible for the management.</a:t>
            </a:r>
          </a:p>
          <a:p>
            <a:pPr marL="444500" lvl="1" eaLnBrk="1" hangingPunct="1">
              <a:lnSpc>
                <a:spcPct val="90000"/>
              </a:lnSpc>
              <a:spcBef>
                <a:spcPct val="0"/>
              </a:spcBef>
              <a:buClr>
                <a:srgbClr val="333399"/>
              </a:buClr>
              <a:buFont typeface="Wingdings" panose="05000000000000000000" pitchFamily="2" charset="2"/>
              <a:buChar char="§"/>
            </a:pPr>
            <a:r>
              <a:rPr lang="en-US" altLang="en-US" sz="1600" dirty="0">
                <a:solidFill>
                  <a:srgbClr val="808080"/>
                </a:solidFill>
              </a:rPr>
              <a:t>Marine litter and EOL fishing gear should be </a:t>
            </a:r>
            <a:r>
              <a:rPr lang="en-US" altLang="en-US" sz="1600" b="1" dirty="0">
                <a:solidFill>
                  <a:srgbClr val="808080"/>
                </a:solidFill>
              </a:rPr>
              <a:t>handled</a:t>
            </a:r>
            <a:r>
              <a:rPr lang="en-US" altLang="en-US" sz="1600" dirty="0">
                <a:solidFill>
                  <a:srgbClr val="808080"/>
                </a:solidFill>
              </a:rPr>
              <a:t> (stored, conditioned, recycled) by local companies.</a:t>
            </a:r>
          </a:p>
          <a:p>
            <a:pPr marL="444500" lvl="1" eaLnBrk="1" hangingPunct="1">
              <a:lnSpc>
                <a:spcPct val="90000"/>
              </a:lnSpc>
              <a:spcBef>
                <a:spcPct val="0"/>
              </a:spcBef>
              <a:buClr>
                <a:srgbClr val="333399"/>
              </a:buClr>
              <a:buFont typeface="Wingdings" panose="05000000000000000000" pitchFamily="2" charset="2"/>
              <a:buChar char="§"/>
            </a:pPr>
            <a:r>
              <a:rPr lang="es-ES" altLang="en-US" sz="1600" dirty="0">
                <a:solidFill>
                  <a:srgbClr val="808080"/>
                </a:solidFill>
              </a:rPr>
              <a:t>The </a:t>
            </a:r>
            <a:r>
              <a:rPr lang="es-ES" altLang="en-US" sz="1600" b="1" dirty="0" err="1">
                <a:solidFill>
                  <a:srgbClr val="808080"/>
                </a:solidFill>
              </a:rPr>
              <a:t>few</a:t>
            </a:r>
            <a:r>
              <a:rPr lang="es-ES" altLang="en-US" sz="1600" b="1" dirty="0">
                <a:solidFill>
                  <a:srgbClr val="808080"/>
                </a:solidFill>
              </a:rPr>
              <a:t> </a:t>
            </a:r>
            <a:r>
              <a:rPr lang="es-ES" altLang="en-US" sz="1600" b="1" dirty="0" err="1">
                <a:solidFill>
                  <a:srgbClr val="808080"/>
                </a:solidFill>
              </a:rPr>
              <a:t>amount</a:t>
            </a:r>
            <a:r>
              <a:rPr lang="es-ES" altLang="en-US" sz="1600" b="1" dirty="0">
                <a:solidFill>
                  <a:srgbClr val="808080"/>
                </a:solidFill>
              </a:rPr>
              <a:t> </a:t>
            </a:r>
            <a:r>
              <a:rPr lang="es-ES" altLang="en-US" sz="1600" b="1" dirty="0" err="1">
                <a:solidFill>
                  <a:srgbClr val="808080"/>
                </a:solidFill>
              </a:rPr>
              <a:t>of</a:t>
            </a:r>
            <a:r>
              <a:rPr lang="es-ES" altLang="en-US" sz="1600" b="1" dirty="0">
                <a:solidFill>
                  <a:srgbClr val="808080"/>
                </a:solidFill>
              </a:rPr>
              <a:t> EOL </a:t>
            </a:r>
            <a:r>
              <a:rPr lang="es-ES" altLang="en-US" sz="1600" dirty="0" err="1">
                <a:solidFill>
                  <a:srgbClr val="808080"/>
                </a:solidFill>
              </a:rPr>
              <a:t>fishing</a:t>
            </a:r>
            <a:r>
              <a:rPr lang="es-ES" altLang="en-US" sz="1600" dirty="0">
                <a:solidFill>
                  <a:srgbClr val="808080"/>
                </a:solidFill>
              </a:rPr>
              <a:t> </a:t>
            </a:r>
            <a:r>
              <a:rPr lang="es-ES" altLang="en-US" sz="1600" dirty="0" err="1">
                <a:solidFill>
                  <a:srgbClr val="808080"/>
                </a:solidFill>
              </a:rPr>
              <a:t>gear</a:t>
            </a:r>
            <a:r>
              <a:rPr lang="es-ES" altLang="en-US" sz="1600" dirty="0">
                <a:solidFill>
                  <a:srgbClr val="808080"/>
                </a:solidFill>
              </a:rPr>
              <a:t> </a:t>
            </a:r>
            <a:r>
              <a:rPr lang="es-ES" altLang="en-US" sz="1600" dirty="0" err="1">
                <a:solidFill>
                  <a:srgbClr val="808080"/>
                </a:solidFill>
              </a:rPr>
              <a:t>collected</a:t>
            </a:r>
            <a:r>
              <a:rPr lang="es-ES" altLang="en-US" sz="1600" dirty="0">
                <a:solidFill>
                  <a:srgbClr val="808080"/>
                </a:solidFill>
              </a:rPr>
              <a:t> </a:t>
            </a:r>
            <a:r>
              <a:rPr lang="es-ES" altLang="en-US" sz="1600" dirty="0" err="1">
                <a:solidFill>
                  <a:srgbClr val="808080"/>
                </a:solidFill>
              </a:rPr>
              <a:t>may</a:t>
            </a:r>
            <a:r>
              <a:rPr lang="es-ES" altLang="en-US" sz="1600" dirty="0">
                <a:solidFill>
                  <a:srgbClr val="808080"/>
                </a:solidFill>
              </a:rPr>
              <a:t> </a:t>
            </a:r>
            <a:r>
              <a:rPr lang="es-ES" altLang="en-US" sz="1600" dirty="0" err="1">
                <a:solidFill>
                  <a:srgbClr val="808080"/>
                </a:solidFill>
              </a:rPr>
              <a:t>jeopirdise</a:t>
            </a:r>
            <a:r>
              <a:rPr lang="es-ES" altLang="en-US" sz="1600" dirty="0">
                <a:solidFill>
                  <a:srgbClr val="808080"/>
                </a:solidFill>
              </a:rPr>
              <a:t> </a:t>
            </a:r>
            <a:r>
              <a:rPr lang="es-ES" altLang="en-US" sz="1600" dirty="0" err="1">
                <a:solidFill>
                  <a:srgbClr val="808080"/>
                </a:solidFill>
              </a:rPr>
              <a:t>the</a:t>
            </a:r>
            <a:r>
              <a:rPr lang="es-ES" altLang="en-US" sz="1600" dirty="0">
                <a:solidFill>
                  <a:srgbClr val="808080"/>
                </a:solidFill>
              </a:rPr>
              <a:t> </a:t>
            </a:r>
            <a:r>
              <a:rPr lang="es-ES" altLang="en-US" sz="1600" dirty="0" err="1">
                <a:solidFill>
                  <a:srgbClr val="808080"/>
                </a:solidFill>
              </a:rPr>
              <a:t>business</a:t>
            </a:r>
            <a:r>
              <a:rPr lang="es-ES" altLang="en-US" sz="1600" dirty="0">
                <a:solidFill>
                  <a:srgbClr val="808080"/>
                </a:solidFill>
              </a:rPr>
              <a:t> </a:t>
            </a:r>
            <a:r>
              <a:rPr lang="es-ES" altLang="en-US" sz="1600" dirty="0" err="1">
                <a:solidFill>
                  <a:srgbClr val="808080"/>
                </a:solidFill>
              </a:rPr>
              <a:t>feasibility</a:t>
            </a:r>
            <a:r>
              <a:rPr lang="es-ES" altLang="en-US" sz="1600" dirty="0">
                <a:solidFill>
                  <a:srgbClr val="808080"/>
                </a:solidFill>
              </a:rPr>
              <a:t>.</a:t>
            </a:r>
          </a:p>
          <a:p>
            <a:pPr lvl="1" eaLnBrk="1" hangingPunct="1">
              <a:lnSpc>
                <a:spcPct val="90000"/>
              </a:lnSpc>
              <a:spcBef>
                <a:spcPct val="0"/>
              </a:spcBef>
              <a:buClr>
                <a:srgbClr val="333399"/>
              </a:buClr>
              <a:buFont typeface="Wingdings" panose="05000000000000000000" pitchFamily="2" charset="2"/>
              <a:buChar char="§"/>
            </a:pPr>
            <a:endParaRPr lang="es-ES" altLang="en-US" sz="1600" dirty="0">
              <a:solidFill>
                <a:srgbClr val="808080"/>
              </a:solidFill>
            </a:endParaRPr>
          </a:p>
          <a:p>
            <a:pPr marL="0" indent="0" eaLnBrk="1" hangingPunct="1">
              <a:lnSpc>
                <a:spcPct val="90000"/>
              </a:lnSpc>
              <a:spcBef>
                <a:spcPct val="0"/>
              </a:spcBef>
              <a:buClr>
                <a:srgbClr val="333399"/>
              </a:buClr>
              <a:buNone/>
            </a:pPr>
            <a:r>
              <a:rPr lang="en-US" altLang="en-US" sz="1800" b="1" dirty="0">
                <a:solidFill>
                  <a:srgbClr val="808080"/>
                </a:solidFill>
              </a:rPr>
              <a:t>Awareness raising </a:t>
            </a:r>
            <a:r>
              <a:rPr lang="en-US" altLang="en-US" sz="1800" dirty="0">
                <a:solidFill>
                  <a:srgbClr val="808080"/>
                </a:solidFill>
              </a:rPr>
              <a:t>and more control is required:</a:t>
            </a:r>
            <a:r>
              <a:rPr lang="en-GB" altLang="en-US" sz="1800" dirty="0">
                <a:solidFill>
                  <a:srgbClr val="808080"/>
                </a:solidFill>
              </a:rPr>
              <a:t> </a:t>
            </a:r>
          </a:p>
          <a:p>
            <a:pPr marL="444500" lvl="1" eaLnBrk="1" hangingPunct="1">
              <a:lnSpc>
                <a:spcPct val="90000"/>
              </a:lnSpc>
              <a:spcBef>
                <a:spcPct val="0"/>
              </a:spcBef>
              <a:buClr>
                <a:srgbClr val="333399"/>
              </a:buClr>
              <a:buFont typeface="Wingdings" panose="05000000000000000000" pitchFamily="2" charset="2"/>
              <a:buChar char="§"/>
            </a:pPr>
            <a:r>
              <a:rPr lang="en-US" altLang="en-US" sz="1600" b="1" dirty="0">
                <a:solidFill>
                  <a:srgbClr val="808080"/>
                </a:solidFill>
              </a:rPr>
              <a:t>Transparency</a:t>
            </a:r>
            <a:r>
              <a:rPr lang="en-US" altLang="en-US" sz="1600" dirty="0">
                <a:solidFill>
                  <a:srgbClr val="808080"/>
                </a:solidFill>
              </a:rPr>
              <a:t> is key to avoid green claims of new circular products.</a:t>
            </a:r>
          </a:p>
          <a:p>
            <a:pPr marL="444500" lvl="1" eaLnBrk="1" hangingPunct="1">
              <a:lnSpc>
                <a:spcPct val="90000"/>
              </a:lnSpc>
              <a:spcBef>
                <a:spcPct val="0"/>
              </a:spcBef>
              <a:buClr>
                <a:srgbClr val="333399"/>
              </a:buClr>
              <a:buFont typeface="Wingdings" panose="05000000000000000000" pitchFamily="2" charset="2"/>
              <a:buChar char="§"/>
            </a:pPr>
            <a:r>
              <a:rPr lang="en-US" altLang="en-US" sz="1600" b="1" dirty="0">
                <a:solidFill>
                  <a:srgbClr val="808080"/>
                </a:solidFill>
              </a:rPr>
              <a:t>Practices</a:t>
            </a:r>
            <a:r>
              <a:rPr lang="en-US" altLang="en-US" sz="1600" dirty="0">
                <a:solidFill>
                  <a:srgbClr val="808080"/>
                </a:solidFill>
              </a:rPr>
              <a:t> at sea and in port, as well as </a:t>
            </a:r>
            <a:r>
              <a:rPr lang="en-US" altLang="en-US" sz="1600" b="1" dirty="0">
                <a:solidFill>
                  <a:srgbClr val="808080"/>
                </a:solidFill>
              </a:rPr>
              <a:t>consumption</a:t>
            </a:r>
            <a:r>
              <a:rPr lang="en-US" altLang="en-US" sz="1600" dirty="0">
                <a:solidFill>
                  <a:srgbClr val="808080"/>
                </a:solidFill>
              </a:rPr>
              <a:t> patterns and practices </a:t>
            </a:r>
            <a:r>
              <a:rPr lang="en-US" altLang="en-US" sz="1600" b="1" dirty="0">
                <a:solidFill>
                  <a:srgbClr val="808080"/>
                </a:solidFill>
              </a:rPr>
              <a:t>should be changed</a:t>
            </a:r>
            <a:r>
              <a:rPr lang="en-US" altLang="en-US" sz="1600" dirty="0">
                <a:solidFill>
                  <a:srgbClr val="808080"/>
                </a:solidFill>
              </a:rPr>
              <a:t>. </a:t>
            </a:r>
            <a:endParaRPr lang="en-GB" altLang="en-US" sz="1600" dirty="0">
              <a:solidFill>
                <a:srgbClr val="808080"/>
              </a:solidFill>
            </a:endParaRPr>
          </a:p>
          <a:p>
            <a:pPr lvl="1" eaLnBrk="1" hangingPunct="1">
              <a:lnSpc>
                <a:spcPct val="90000"/>
              </a:lnSpc>
              <a:spcBef>
                <a:spcPct val="0"/>
              </a:spcBef>
              <a:buClr>
                <a:srgbClr val="333399"/>
              </a:buClr>
              <a:buFont typeface="Wingdings" panose="05000000000000000000" pitchFamily="2" charset="2"/>
              <a:buChar char="§"/>
            </a:pPr>
            <a:endParaRPr lang="en-GB" altLang="en-US" sz="1600" dirty="0">
              <a:solidFill>
                <a:srgbClr val="808080"/>
              </a:solidFill>
            </a:endParaRPr>
          </a:p>
        </p:txBody>
      </p:sp>
      <p:sp>
        <p:nvSpPr>
          <p:cNvPr id="4100" name="Date Placeholder 3">
            <a:extLst>
              <a:ext uri="{FF2B5EF4-FFF2-40B4-BE49-F238E27FC236}">
                <a16:creationId xmlns:a16="http://schemas.microsoft.com/office/drawing/2014/main" id="{2B284460-C6FC-318C-2D38-072A9F4F8C6A}"/>
              </a:ext>
            </a:extLst>
          </p:cNvPr>
          <p:cNvSpPr>
            <a:spLocks noGrp="1"/>
          </p:cNvSpPr>
          <p:nvPr>
            <p:ph type="dt" sz="quarter" idx="10"/>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s-ES"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0E9C8EE-D1CE-711A-61D5-8C79938EA54D}"/>
              </a:ext>
            </a:extLst>
          </p:cNvPr>
          <p:cNvSpPr>
            <a:spLocks noGrp="1"/>
          </p:cNvSpPr>
          <p:nvPr>
            <p:ph type="ftr" sz="quarter" idx="11"/>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p:txBody>
      </p:sp>
      <p:sp>
        <p:nvSpPr>
          <p:cNvPr id="13318" name="Slide Number Placeholder 5">
            <a:extLst>
              <a:ext uri="{FF2B5EF4-FFF2-40B4-BE49-F238E27FC236}">
                <a16:creationId xmlns:a16="http://schemas.microsoft.com/office/drawing/2014/main" id="{8117D177-A2A7-6163-90BD-68DBE5980A71}"/>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C9D44D-E63F-445D-BA8D-DB7D0120C9A2}" type="slidenum">
              <a:rPr lang="en-GB" altLang="en-US" sz="1200">
                <a:solidFill>
                  <a:schemeClr val="bg1"/>
                </a:solidFill>
              </a:rPr>
              <a:pPr>
                <a:spcBef>
                  <a:spcPct val="0"/>
                </a:spcBef>
                <a:buFontTx/>
                <a:buNone/>
              </a:pPr>
              <a:t>12</a:t>
            </a:fld>
            <a:endParaRPr lang="en-GB" altLang="en-US" sz="1200">
              <a:solidFill>
                <a:schemeClr val="bg1"/>
              </a:solidFill>
            </a:endParaRPr>
          </a:p>
        </p:txBody>
      </p:sp>
    </p:spTree>
    <p:extLst>
      <p:ext uri="{BB962C8B-B14F-4D97-AF65-F5344CB8AC3E}">
        <p14:creationId xmlns:p14="http://schemas.microsoft.com/office/powerpoint/2010/main" val="83468296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D0BA9DBB-D4A3-9531-292F-9EAE33F36F5C}"/>
              </a:ext>
            </a:extLst>
          </p:cNvPr>
          <p:cNvSpPr>
            <a:spLocks noGrp="1" noChangeArrowheads="1"/>
          </p:cNvSpPr>
          <p:nvPr>
            <p:ph idx="1"/>
          </p:nvPr>
        </p:nvSpPr>
        <p:spPr>
          <a:xfrm>
            <a:off x="384175" y="900608"/>
            <a:ext cx="8375650" cy="5552728"/>
          </a:xfrm>
        </p:spPr>
        <p:txBody>
          <a:bodyPr/>
          <a:lstStyle/>
          <a:p>
            <a:pPr eaLnBrk="1" hangingPunct="1">
              <a:lnSpc>
                <a:spcPct val="90000"/>
              </a:lnSpc>
              <a:spcBef>
                <a:spcPct val="0"/>
              </a:spcBef>
              <a:spcAft>
                <a:spcPts val="600"/>
              </a:spcAft>
              <a:buFontTx/>
              <a:buNone/>
            </a:pPr>
            <a:r>
              <a:rPr lang="en-GB" altLang="en-US" sz="2200" dirty="0" smtClean="0">
                <a:solidFill>
                  <a:srgbClr val="333399"/>
                </a:solidFill>
                <a:latin typeface="Arial Black" panose="020B0A04020102020204" pitchFamily="34" charset="0"/>
              </a:rPr>
              <a:t>3.4 POLICY RECOMMENDATIONS</a:t>
            </a:r>
            <a:endParaRPr lang="en-GB" altLang="en-US" sz="2200" dirty="0">
              <a:solidFill>
                <a:srgbClr val="333399"/>
              </a:solidFill>
              <a:latin typeface="Arial Black" panose="020B0A04020102020204" pitchFamily="34" charset="0"/>
            </a:endParaRPr>
          </a:p>
          <a:p>
            <a:pPr eaLnBrk="1" hangingPunct="1">
              <a:lnSpc>
                <a:spcPct val="90000"/>
              </a:lnSpc>
              <a:spcBef>
                <a:spcPct val="0"/>
              </a:spcBef>
              <a:spcAft>
                <a:spcPts val="600"/>
              </a:spcAft>
              <a:buFontTx/>
              <a:buNone/>
            </a:pPr>
            <a:r>
              <a:rPr lang="en-GB" altLang="en-US" sz="2400" dirty="0">
                <a:solidFill>
                  <a:srgbClr val="FF6600"/>
                </a:solidFill>
                <a:latin typeface="Arial Black" panose="020B0A04020102020204" pitchFamily="34" charset="0"/>
              </a:rPr>
              <a:t>Circular economy in </a:t>
            </a:r>
            <a:r>
              <a:rPr lang="en-GB" altLang="en-US" sz="2400" dirty="0" smtClean="0">
                <a:solidFill>
                  <a:srgbClr val="FF6600"/>
                </a:solidFill>
                <a:latin typeface="Arial Black" panose="020B0A04020102020204" pitchFamily="34" charset="0"/>
              </a:rPr>
              <a:t>fisheries (1)</a:t>
            </a:r>
            <a:endParaRPr lang="en-GB" altLang="en-US" sz="2400" dirty="0">
              <a:solidFill>
                <a:srgbClr val="FF6600"/>
              </a:solidFill>
              <a:latin typeface="Arial Black" panose="020B0A04020102020204" pitchFamily="34" charset="0"/>
            </a:endParaRPr>
          </a:p>
          <a:p>
            <a:pPr marL="0" indent="0" eaLnBrk="1" hangingPunct="1">
              <a:lnSpc>
                <a:spcPct val="90000"/>
              </a:lnSpc>
              <a:spcBef>
                <a:spcPct val="0"/>
              </a:spcBef>
              <a:spcAft>
                <a:spcPts val="600"/>
              </a:spcAft>
              <a:buClr>
                <a:srgbClr val="333399"/>
              </a:buClr>
              <a:buNone/>
            </a:pPr>
            <a:r>
              <a:rPr lang="en-US" altLang="en-US" sz="1600" u="sng" dirty="0">
                <a:solidFill>
                  <a:srgbClr val="808080"/>
                </a:solidFill>
              </a:rPr>
              <a:t>Fisheries </a:t>
            </a:r>
            <a:r>
              <a:rPr lang="en-US" altLang="en-US" sz="1600" b="1" u="sng" dirty="0" smtClean="0">
                <a:solidFill>
                  <a:srgbClr val="808080"/>
                </a:solidFill>
              </a:rPr>
              <a:t>roadmap:</a:t>
            </a:r>
            <a:endParaRPr lang="en-US" altLang="en-US" sz="1600" b="1" u="sng" dirty="0">
              <a:solidFill>
                <a:srgbClr val="808080"/>
              </a:solidFill>
            </a:endParaRP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Define a </a:t>
            </a:r>
            <a:r>
              <a:rPr lang="en-US" altLang="en-US" sz="1600" dirty="0">
                <a:solidFill>
                  <a:srgbClr val="333399"/>
                </a:solidFill>
              </a:rPr>
              <a:t>fisheries roadmap </a:t>
            </a:r>
            <a:r>
              <a:rPr lang="en-US" altLang="en-US" sz="1600" dirty="0">
                <a:solidFill>
                  <a:srgbClr val="808080"/>
                </a:solidFill>
              </a:rPr>
              <a:t>to develop the circular economy in fisheries’ value chain.</a:t>
            </a:r>
          </a:p>
          <a:p>
            <a:pPr marL="0" indent="0" eaLnBrk="1" hangingPunct="1">
              <a:lnSpc>
                <a:spcPct val="90000"/>
              </a:lnSpc>
              <a:spcBef>
                <a:spcPct val="0"/>
              </a:spcBef>
              <a:spcAft>
                <a:spcPts val="600"/>
              </a:spcAft>
              <a:buClr>
                <a:srgbClr val="333399"/>
              </a:buClr>
              <a:buNone/>
            </a:pPr>
            <a:r>
              <a:rPr lang="en-US" altLang="en-US" sz="1600" b="1" u="sng" dirty="0">
                <a:solidFill>
                  <a:srgbClr val="808080"/>
                </a:solidFill>
              </a:rPr>
              <a:t>Circular</a:t>
            </a:r>
            <a:r>
              <a:rPr lang="en-US" altLang="en-US" sz="1600" u="sng" dirty="0">
                <a:solidFill>
                  <a:srgbClr val="808080"/>
                </a:solidFill>
              </a:rPr>
              <a:t> </a:t>
            </a:r>
            <a:r>
              <a:rPr lang="en-US" altLang="en-US" sz="1600" u="sng" dirty="0" smtClean="0">
                <a:solidFill>
                  <a:srgbClr val="808080"/>
                </a:solidFill>
              </a:rPr>
              <a:t>gears:</a:t>
            </a:r>
            <a:endParaRPr lang="en-US" altLang="en-US" sz="1600" u="sng" dirty="0">
              <a:solidFill>
                <a:srgbClr val="808080"/>
              </a:solidFill>
            </a:endParaRP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Outline an agreed </a:t>
            </a:r>
            <a:r>
              <a:rPr lang="en-US" altLang="en-US" sz="1600" dirty="0">
                <a:solidFill>
                  <a:srgbClr val="333399"/>
                </a:solidFill>
              </a:rPr>
              <a:t>definition for circular fishing gear </a:t>
            </a:r>
            <a:r>
              <a:rPr lang="en-US" altLang="en-US" sz="1600" dirty="0">
                <a:solidFill>
                  <a:srgbClr val="808080"/>
                </a:solidFill>
              </a:rPr>
              <a:t>including targets for recycled content and associated legislation.</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Establish a </a:t>
            </a:r>
            <a:r>
              <a:rPr lang="en-GB" altLang="en-US" sz="1600" dirty="0">
                <a:solidFill>
                  <a:srgbClr val="333399"/>
                </a:solidFill>
              </a:rPr>
              <a:t>standardised</a:t>
            </a:r>
            <a:r>
              <a:rPr lang="en-US" altLang="en-US" sz="1600" dirty="0">
                <a:solidFill>
                  <a:srgbClr val="333399"/>
                </a:solidFill>
              </a:rPr>
              <a:t> approach to mark and label the polymers and materials </a:t>
            </a:r>
            <a:r>
              <a:rPr lang="en-US" altLang="en-US" sz="1600" dirty="0">
                <a:solidFill>
                  <a:srgbClr val="808080"/>
                </a:solidFill>
              </a:rPr>
              <a:t>composing the fishing gear to facilitate its final recycling.</a:t>
            </a:r>
          </a:p>
          <a:p>
            <a:pPr marL="0" indent="0" eaLnBrk="1" hangingPunct="1">
              <a:lnSpc>
                <a:spcPct val="90000"/>
              </a:lnSpc>
              <a:spcBef>
                <a:spcPct val="0"/>
              </a:spcBef>
              <a:spcAft>
                <a:spcPts val="600"/>
              </a:spcAft>
              <a:buClr>
                <a:srgbClr val="333399"/>
              </a:buClr>
              <a:buNone/>
            </a:pPr>
            <a:r>
              <a:rPr lang="en-GB" altLang="en-US" sz="1600" b="1" u="sng" dirty="0">
                <a:solidFill>
                  <a:srgbClr val="808080"/>
                </a:solidFill>
              </a:rPr>
              <a:t>Harmonised</a:t>
            </a:r>
            <a:r>
              <a:rPr lang="en-US" altLang="en-US" sz="1600" b="1" u="sng" dirty="0">
                <a:solidFill>
                  <a:srgbClr val="808080"/>
                </a:solidFill>
              </a:rPr>
              <a:t> management </a:t>
            </a:r>
            <a:r>
              <a:rPr lang="en-US" altLang="en-US" sz="1600" u="sng" dirty="0">
                <a:solidFill>
                  <a:srgbClr val="808080"/>
                </a:solidFill>
              </a:rPr>
              <a:t>of EOL fishing gear and </a:t>
            </a:r>
            <a:r>
              <a:rPr lang="en-US" altLang="en-US" sz="1600" u="sng" dirty="0" smtClean="0">
                <a:solidFill>
                  <a:srgbClr val="808080"/>
                </a:solidFill>
              </a:rPr>
              <a:t>marine </a:t>
            </a:r>
            <a:r>
              <a:rPr lang="en-US" altLang="en-US" sz="1600" u="sng" dirty="0">
                <a:solidFill>
                  <a:srgbClr val="808080"/>
                </a:solidFill>
              </a:rPr>
              <a:t>litter</a:t>
            </a:r>
            <a:r>
              <a:rPr lang="en-US" altLang="en-US" sz="1600" dirty="0">
                <a:solidFill>
                  <a:srgbClr val="808080"/>
                </a:solidFill>
              </a:rPr>
              <a:t>:</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Define a </a:t>
            </a:r>
            <a:r>
              <a:rPr lang="en-GB" altLang="en-US" sz="1600" dirty="0">
                <a:solidFill>
                  <a:srgbClr val="333399"/>
                </a:solidFill>
              </a:rPr>
              <a:t>standardised</a:t>
            </a:r>
            <a:r>
              <a:rPr lang="en-US" altLang="en-US" sz="1600" dirty="0">
                <a:solidFill>
                  <a:srgbClr val="333399"/>
                </a:solidFill>
              </a:rPr>
              <a:t> collection, sorting, conditioning and recycling scheme for EOL fishing gear and marine litter </a:t>
            </a:r>
            <a:r>
              <a:rPr lang="en-US" altLang="en-US" sz="1600" dirty="0">
                <a:solidFill>
                  <a:srgbClr val="808080"/>
                </a:solidFill>
              </a:rPr>
              <a:t>as well as </a:t>
            </a:r>
            <a:r>
              <a:rPr lang="en-US" altLang="en-US" sz="1600" dirty="0">
                <a:solidFill>
                  <a:srgbClr val="333399"/>
                </a:solidFill>
              </a:rPr>
              <a:t>a unified reporting system </a:t>
            </a:r>
            <a:r>
              <a:rPr lang="en-US" altLang="en-US" sz="1600" dirty="0">
                <a:solidFill>
                  <a:srgbClr val="808080"/>
                </a:solidFill>
              </a:rPr>
              <a:t>at European level .</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Financially support </a:t>
            </a:r>
            <a:r>
              <a:rPr lang="en-GB" altLang="en-US" sz="1600" dirty="0">
                <a:solidFill>
                  <a:srgbClr val="808080"/>
                </a:solidFill>
              </a:rPr>
              <a:t>programmes</a:t>
            </a:r>
            <a:r>
              <a:rPr lang="en-US" altLang="en-US" sz="1600" dirty="0">
                <a:solidFill>
                  <a:srgbClr val="808080"/>
                </a:solidFill>
              </a:rPr>
              <a:t> that promote the expansion of </a:t>
            </a:r>
            <a:r>
              <a:rPr lang="en-US" altLang="en-US" sz="1600" dirty="0">
                <a:solidFill>
                  <a:srgbClr val="333399"/>
                </a:solidFill>
              </a:rPr>
              <a:t>fishing for litter </a:t>
            </a:r>
            <a:r>
              <a:rPr lang="en-US" altLang="en-US" sz="1600" dirty="0">
                <a:solidFill>
                  <a:srgbClr val="808080"/>
                </a:solidFill>
              </a:rPr>
              <a:t>(FFL) schemes </a:t>
            </a:r>
            <a:r>
              <a:rPr lang="en-US" altLang="en-US" sz="1600" dirty="0">
                <a:solidFill>
                  <a:srgbClr val="333399"/>
                </a:solidFill>
              </a:rPr>
              <a:t>across Europe</a:t>
            </a:r>
            <a:r>
              <a:rPr lang="en-US" altLang="en-US" sz="1600" dirty="0">
                <a:solidFill>
                  <a:srgbClr val="808080"/>
                </a:solidFill>
              </a:rPr>
              <a:t>.</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333399"/>
                </a:solidFill>
              </a:rPr>
              <a:t>Establish an EPR scheme for fishing gear </a:t>
            </a:r>
            <a:r>
              <a:rPr lang="en-US" altLang="en-US" sz="1600" dirty="0">
                <a:solidFill>
                  <a:srgbClr val="808080"/>
                </a:solidFill>
              </a:rPr>
              <a:t>with financial schemes and support, and with defined responsibilities.</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Establish mechanisms to </a:t>
            </a:r>
            <a:r>
              <a:rPr lang="en-US" altLang="en-US" sz="1600" dirty="0">
                <a:solidFill>
                  <a:srgbClr val="333399"/>
                </a:solidFill>
              </a:rPr>
              <a:t>improve the logistics </a:t>
            </a:r>
            <a:r>
              <a:rPr lang="en-US" altLang="en-US" sz="1600" dirty="0">
                <a:solidFill>
                  <a:srgbClr val="808080"/>
                </a:solidFill>
              </a:rPr>
              <a:t>associated with the full value chain for the recycling of marine litter and EOL fishing gear across Europe.</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Improve the </a:t>
            </a:r>
            <a:r>
              <a:rPr lang="en-US" altLang="en-US" sz="1600" dirty="0">
                <a:solidFill>
                  <a:srgbClr val="333399"/>
                </a:solidFill>
              </a:rPr>
              <a:t>collaboration, cooperation, and dialogue </a:t>
            </a:r>
            <a:r>
              <a:rPr lang="en-US" altLang="en-US" sz="1600" dirty="0">
                <a:solidFill>
                  <a:srgbClr val="808080"/>
                </a:solidFill>
              </a:rPr>
              <a:t>amongst stakeholders and between / within regions to establish responsibilities on waste management.</a:t>
            </a:r>
            <a:endParaRPr lang="en-GB" altLang="en-US" sz="2400" dirty="0">
              <a:solidFill>
                <a:srgbClr val="808080"/>
              </a:solidFill>
              <a:cs typeface="Arial" panose="020B0604020202020204" pitchFamily="34" charset="0"/>
            </a:endParaRPr>
          </a:p>
        </p:txBody>
      </p:sp>
      <p:sp>
        <p:nvSpPr>
          <p:cNvPr id="4100" name="Date Placeholder 3">
            <a:extLst>
              <a:ext uri="{FF2B5EF4-FFF2-40B4-BE49-F238E27FC236}">
                <a16:creationId xmlns:a16="http://schemas.microsoft.com/office/drawing/2014/main" id="{D818957D-03BA-94DA-7C79-D86BBBD81B0E}"/>
              </a:ext>
            </a:extLst>
          </p:cNvPr>
          <p:cNvSpPr>
            <a:spLocks noGrp="1"/>
          </p:cNvSpPr>
          <p:nvPr>
            <p:ph type="dt" sz="quarter" idx="10"/>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s-ES"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C03B0C58-DF3B-27E1-2A3E-F1C0F16E4B0D}"/>
              </a:ext>
            </a:extLst>
          </p:cNvPr>
          <p:cNvSpPr>
            <a:spLocks noGrp="1"/>
          </p:cNvSpPr>
          <p:nvPr>
            <p:ph type="ftr" sz="quarter" idx="11"/>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p:txBody>
      </p:sp>
      <p:sp>
        <p:nvSpPr>
          <p:cNvPr id="16390" name="Slide Number Placeholder 5">
            <a:extLst>
              <a:ext uri="{FF2B5EF4-FFF2-40B4-BE49-F238E27FC236}">
                <a16:creationId xmlns:a16="http://schemas.microsoft.com/office/drawing/2014/main" id="{DBCE1A0D-B53A-940E-2C28-8B900B264FBB}"/>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D41A6B-D3C3-4184-BB2A-B9D119910C88}" type="slidenum">
              <a:rPr lang="en-GB" altLang="en-US" sz="1200">
                <a:solidFill>
                  <a:schemeClr val="bg1"/>
                </a:solidFill>
              </a:rPr>
              <a:pPr>
                <a:spcBef>
                  <a:spcPct val="0"/>
                </a:spcBef>
                <a:buFontTx/>
                <a:buNone/>
              </a:pPr>
              <a:t>13</a:t>
            </a:fld>
            <a:endParaRPr lang="en-GB" altLang="en-US" sz="1200">
              <a:solidFill>
                <a:schemeClr val="bg1"/>
              </a:solidFill>
            </a:endParaRPr>
          </a:p>
        </p:txBody>
      </p:sp>
      <p:sp>
        <p:nvSpPr>
          <p:cNvPr id="2" name="Rectángulo 1">
            <a:extLst>
              <a:ext uri="{FF2B5EF4-FFF2-40B4-BE49-F238E27FC236}">
                <a16:creationId xmlns:a16="http://schemas.microsoft.com/office/drawing/2014/main" id="{0D22CEDE-8F92-EB9D-6761-76395FF0E278}"/>
              </a:ext>
            </a:extLst>
          </p:cNvPr>
          <p:cNvSpPr/>
          <p:nvPr/>
        </p:nvSpPr>
        <p:spPr>
          <a:xfrm>
            <a:off x="415098" y="2564904"/>
            <a:ext cx="8477382" cy="504056"/>
          </a:xfrm>
          <a:prstGeom prst="rect">
            <a:avLst/>
          </a:prstGeom>
          <a:solidFill>
            <a:srgbClr val="3333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ángulo 2">
            <a:extLst>
              <a:ext uri="{FF2B5EF4-FFF2-40B4-BE49-F238E27FC236}">
                <a16:creationId xmlns:a16="http://schemas.microsoft.com/office/drawing/2014/main" id="{97A66A5A-CCCC-FEE8-0850-A036DB799D81}"/>
              </a:ext>
            </a:extLst>
          </p:cNvPr>
          <p:cNvSpPr/>
          <p:nvPr/>
        </p:nvSpPr>
        <p:spPr>
          <a:xfrm>
            <a:off x="372489" y="3861048"/>
            <a:ext cx="8477382" cy="504056"/>
          </a:xfrm>
          <a:prstGeom prst="rect">
            <a:avLst/>
          </a:prstGeom>
          <a:solidFill>
            <a:srgbClr val="3333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ángulo 3">
            <a:extLst>
              <a:ext uri="{FF2B5EF4-FFF2-40B4-BE49-F238E27FC236}">
                <a16:creationId xmlns:a16="http://schemas.microsoft.com/office/drawing/2014/main" id="{FE1B9B16-2E26-4F82-E009-18A979296DFE}"/>
              </a:ext>
            </a:extLst>
          </p:cNvPr>
          <p:cNvSpPr/>
          <p:nvPr/>
        </p:nvSpPr>
        <p:spPr>
          <a:xfrm>
            <a:off x="333309" y="5453336"/>
            <a:ext cx="8477382" cy="457562"/>
          </a:xfrm>
          <a:prstGeom prst="rect">
            <a:avLst/>
          </a:prstGeom>
          <a:solidFill>
            <a:srgbClr val="3333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ángulo 5">
            <a:extLst>
              <a:ext uri="{FF2B5EF4-FFF2-40B4-BE49-F238E27FC236}">
                <a16:creationId xmlns:a16="http://schemas.microsoft.com/office/drawing/2014/main" id="{2D99E342-228E-41C3-5C4F-396DF451128F}"/>
              </a:ext>
            </a:extLst>
          </p:cNvPr>
          <p:cNvSpPr/>
          <p:nvPr/>
        </p:nvSpPr>
        <p:spPr>
          <a:xfrm>
            <a:off x="325629" y="4937788"/>
            <a:ext cx="8477382" cy="457562"/>
          </a:xfrm>
          <a:prstGeom prst="rect">
            <a:avLst/>
          </a:prstGeom>
          <a:solidFill>
            <a:srgbClr val="3333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331747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D0BA9DBB-D4A3-9531-292F-9EAE33F36F5C}"/>
              </a:ext>
            </a:extLst>
          </p:cNvPr>
          <p:cNvSpPr>
            <a:spLocks noGrp="1" noChangeArrowheads="1"/>
          </p:cNvSpPr>
          <p:nvPr>
            <p:ph idx="1"/>
          </p:nvPr>
        </p:nvSpPr>
        <p:spPr>
          <a:xfrm>
            <a:off x="384175" y="909985"/>
            <a:ext cx="8375650" cy="5552728"/>
          </a:xfrm>
        </p:spPr>
        <p:txBody>
          <a:bodyPr/>
          <a:lstStyle/>
          <a:p>
            <a:pPr eaLnBrk="1" hangingPunct="1">
              <a:lnSpc>
                <a:spcPct val="90000"/>
              </a:lnSpc>
              <a:spcBef>
                <a:spcPct val="0"/>
              </a:spcBef>
              <a:spcAft>
                <a:spcPts val="600"/>
              </a:spcAft>
              <a:buFontTx/>
              <a:buNone/>
            </a:pPr>
            <a:r>
              <a:rPr lang="en-GB" altLang="en-US" sz="2000" dirty="0" smtClean="0">
                <a:solidFill>
                  <a:srgbClr val="333399"/>
                </a:solidFill>
                <a:latin typeface="Arial Black" panose="020B0A04020102020204" pitchFamily="34" charset="0"/>
              </a:rPr>
              <a:t>3.4 POLICY RECOMMENDATIONS</a:t>
            </a:r>
            <a:endParaRPr lang="en-GB" altLang="en-US" sz="2000" dirty="0">
              <a:solidFill>
                <a:srgbClr val="333399"/>
              </a:solidFill>
              <a:latin typeface="Arial Black" panose="020B0A04020102020204" pitchFamily="34" charset="0"/>
            </a:endParaRPr>
          </a:p>
          <a:p>
            <a:pPr eaLnBrk="1" hangingPunct="1">
              <a:lnSpc>
                <a:spcPct val="90000"/>
              </a:lnSpc>
              <a:spcBef>
                <a:spcPct val="0"/>
              </a:spcBef>
              <a:spcAft>
                <a:spcPts val="600"/>
              </a:spcAft>
              <a:buFontTx/>
              <a:buNone/>
            </a:pPr>
            <a:r>
              <a:rPr lang="en-GB" altLang="en-US" sz="2400" dirty="0">
                <a:solidFill>
                  <a:srgbClr val="FF6600"/>
                </a:solidFill>
                <a:latin typeface="Arial Black" panose="020B0A04020102020204" pitchFamily="34" charset="0"/>
              </a:rPr>
              <a:t>Circular economy in </a:t>
            </a:r>
            <a:r>
              <a:rPr lang="en-GB" altLang="en-US" sz="2400" dirty="0" smtClean="0">
                <a:solidFill>
                  <a:srgbClr val="FF6600"/>
                </a:solidFill>
                <a:latin typeface="Arial Black" panose="020B0A04020102020204" pitchFamily="34" charset="0"/>
              </a:rPr>
              <a:t>fisheries (2)</a:t>
            </a:r>
            <a:endParaRPr lang="en-GB" altLang="en-US" sz="2400" dirty="0">
              <a:solidFill>
                <a:srgbClr val="FF6600"/>
              </a:solidFill>
              <a:latin typeface="Arial Black" panose="020B0A04020102020204" pitchFamily="34" charset="0"/>
            </a:endParaRPr>
          </a:p>
          <a:p>
            <a:pPr marL="0" indent="0" eaLnBrk="1" hangingPunct="1">
              <a:lnSpc>
                <a:spcPct val="90000"/>
              </a:lnSpc>
              <a:spcBef>
                <a:spcPct val="0"/>
              </a:spcBef>
              <a:spcAft>
                <a:spcPts val="600"/>
              </a:spcAft>
              <a:buClr>
                <a:srgbClr val="333399"/>
              </a:buClr>
              <a:buNone/>
            </a:pPr>
            <a:r>
              <a:rPr lang="en-US" altLang="en-US" sz="1600" b="1" u="sng" dirty="0" smtClean="0">
                <a:solidFill>
                  <a:srgbClr val="808080"/>
                </a:solidFill>
              </a:rPr>
              <a:t>R&amp;D&amp;I:</a:t>
            </a:r>
            <a:endParaRPr lang="en-US" altLang="en-US" sz="1600" b="1" u="sng" dirty="0">
              <a:solidFill>
                <a:srgbClr val="808080"/>
              </a:solidFill>
            </a:endParaRP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333399"/>
                </a:solidFill>
              </a:rPr>
              <a:t>Promote and finance research and innovation on circular economy in fisheries </a:t>
            </a:r>
            <a:r>
              <a:rPr lang="en-US" altLang="en-US" sz="1600" dirty="0">
                <a:solidFill>
                  <a:srgbClr val="808080"/>
                </a:solidFill>
              </a:rPr>
              <a:t>by supporting </a:t>
            </a:r>
            <a:r>
              <a:rPr lang="en-US" altLang="en-US" sz="1600" dirty="0">
                <a:solidFill>
                  <a:srgbClr val="333399"/>
                </a:solidFill>
              </a:rPr>
              <a:t>pilot projects</a:t>
            </a:r>
            <a:r>
              <a:rPr lang="en-US" altLang="en-US" sz="1600" dirty="0">
                <a:solidFill>
                  <a:srgbClr val="808080"/>
                </a:solidFill>
              </a:rPr>
              <a:t>, and synergies between stakeholders.</a:t>
            </a:r>
          </a:p>
          <a:p>
            <a:pPr marL="0" indent="0" eaLnBrk="1" hangingPunct="1">
              <a:lnSpc>
                <a:spcPct val="90000"/>
              </a:lnSpc>
              <a:spcBef>
                <a:spcPct val="0"/>
              </a:spcBef>
              <a:spcAft>
                <a:spcPts val="600"/>
              </a:spcAft>
              <a:buClr>
                <a:srgbClr val="333399"/>
              </a:buClr>
              <a:buNone/>
            </a:pPr>
            <a:r>
              <a:rPr lang="en-US" altLang="en-US" sz="1600" u="sng" dirty="0">
                <a:solidFill>
                  <a:srgbClr val="808080"/>
                </a:solidFill>
              </a:rPr>
              <a:t>Market and business </a:t>
            </a:r>
            <a:r>
              <a:rPr lang="en-US" altLang="en-US" sz="1600" b="1" u="sng" dirty="0">
                <a:solidFill>
                  <a:srgbClr val="808080"/>
                </a:solidFill>
              </a:rPr>
              <a:t>development</a:t>
            </a:r>
            <a:r>
              <a:rPr lang="en-US" altLang="en-US" sz="1600" dirty="0">
                <a:solidFill>
                  <a:srgbClr val="808080"/>
                </a:solidFill>
              </a:rPr>
              <a:t>:</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err="1">
                <a:solidFill>
                  <a:srgbClr val="808080"/>
                </a:solidFill>
              </a:rPr>
              <a:t>Incentivise</a:t>
            </a:r>
            <a:r>
              <a:rPr lang="en-US" altLang="en-US" sz="1600" dirty="0">
                <a:solidFill>
                  <a:srgbClr val="808080"/>
                </a:solidFill>
              </a:rPr>
              <a:t> the development of </a:t>
            </a:r>
            <a:r>
              <a:rPr lang="en-US" altLang="en-US" sz="1600" dirty="0">
                <a:solidFill>
                  <a:srgbClr val="333399"/>
                </a:solidFill>
              </a:rPr>
              <a:t>local circular solutions and projects </a:t>
            </a:r>
            <a:r>
              <a:rPr lang="en-US" altLang="en-US" sz="1600" dirty="0">
                <a:solidFill>
                  <a:srgbClr val="808080"/>
                </a:solidFill>
              </a:rPr>
              <a:t>embracing the cooperation and partnerships between actors of the fishing industry’s value chain, FLAGs, local waste managers, recycling companies and other entrepreneurs.</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333399"/>
                </a:solidFill>
              </a:rPr>
              <a:t>Promote the market for circular fishing gear and recycled marine litter</a:t>
            </a:r>
            <a:r>
              <a:rPr lang="en-US" altLang="en-US" sz="1600" dirty="0">
                <a:solidFill>
                  <a:srgbClr val="808080"/>
                </a:solidFill>
              </a:rPr>
              <a:t> by, for example, fostering the green procurement of marine plastic-derived products.</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Promote the </a:t>
            </a:r>
            <a:r>
              <a:rPr lang="en-US" altLang="en-US" sz="1600" dirty="0">
                <a:solidFill>
                  <a:srgbClr val="333399"/>
                </a:solidFill>
              </a:rPr>
              <a:t>traceability of products </a:t>
            </a:r>
            <a:r>
              <a:rPr lang="en-US" altLang="en-US" sz="1600" dirty="0">
                <a:solidFill>
                  <a:srgbClr val="808080"/>
                </a:solidFill>
              </a:rPr>
              <a:t>made of marine plastic or other fishery-related wastes by, for example, establishing a label to define plastic of marine origin (link to digital product passport).</a:t>
            </a:r>
          </a:p>
          <a:p>
            <a:pPr marL="0" indent="0" eaLnBrk="1" hangingPunct="1">
              <a:lnSpc>
                <a:spcPct val="90000"/>
              </a:lnSpc>
              <a:spcBef>
                <a:spcPct val="0"/>
              </a:spcBef>
              <a:spcAft>
                <a:spcPts val="600"/>
              </a:spcAft>
              <a:buClr>
                <a:srgbClr val="333399"/>
              </a:buClr>
              <a:buNone/>
            </a:pPr>
            <a:r>
              <a:rPr lang="en-US" altLang="en-US" sz="1600" b="1" u="sng" dirty="0">
                <a:solidFill>
                  <a:srgbClr val="808080"/>
                </a:solidFill>
              </a:rPr>
              <a:t>Awareness</a:t>
            </a:r>
            <a:r>
              <a:rPr lang="en-US" altLang="en-US" sz="1600" u="sng" dirty="0">
                <a:solidFill>
                  <a:srgbClr val="808080"/>
                </a:solidFill>
              </a:rPr>
              <a:t> raising and development of skills</a:t>
            </a:r>
            <a:r>
              <a:rPr lang="en-US" altLang="en-US" sz="1600" dirty="0">
                <a:solidFill>
                  <a:srgbClr val="808080"/>
                </a:solidFill>
              </a:rPr>
              <a:t>:</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Increase </a:t>
            </a:r>
            <a:r>
              <a:rPr lang="en-US" altLang="en-US" sz="1600" dirty="0">
                <a:solidFill>
                  <a:srgbClr val="333399"/>
                </a:solidFill>
              </a:rPr>
              <a:t>awareness raising and training </a:t>
            </a:r>
            <a:r>
              <a:rPr lang="en-US" altLang="en-US" sz="1600" dirty="0">
                <a:solidFill>
                  <a:srgbClr val="808080"/>
                </a:solidFill>
              </a:rPr>
              <a:t>skills activities for reducing the marine litter contribution from fisheries and increase the participation in circular solution practices.</a:t>
            </a:r>
          </a:p>
          <a:p>
            <a:pPr eaLnBrk="1" hangingPunct="1">
              <a:lnSpc>
                <a:spcPct val="90000"/>
              </a:lnSpc>
              <a:spcBef>
                <a:spcPct val="0"/>
              </a:spcBef>
              <a:spcAft>
                <a:spcPts val="600"/>
              </a:spcAft>
              <a:buClr>
                <a:srgbClr val="333399"/>
              </a:buClr>
              <a:buFont typeface="Wingdings" panose="05000000000000000000" pitchFamily="2" charset="2"/>
              <a:buChar char="§"/>
            </a:pPr>
            <a:endParaRPr lang="en-US" altLang="en-US" sz="1600" dirty="0">
              <a:solidFill>
                <a:srgbClr val="808080"/>
              </a:solidFill>
            </a:endParaRPr>
          </a:p>
          <a:p>
            <a:pPr eaLnBrk="1" hangingPunct="1">
              <a:lnSpc>
                <a:spcPct val="90000"/>
              </a:lnSpc>
              <a:spcBef>
                <a:spcPct val="0"/>
              </a:spcBef>
              <a:spcAft>
                <a:spcPts val="600"/>
              </a:spcAft>
              <a:buClr>
                <a:srgbClr val="333399"/>
              </a:buClr>
              <a:buFont typeface="Wingdings" panose="05000000000000000000" pitchFamily="2" charset="2"/>
              <a:buChar char="§"/>
            </a:pPr>
            <a:endParaRPr lang="de-DE" altLang="en-US" sz="1600" dirty="0">
              <a:solidFill>
                <a:srgbClr val="808080"/>
              </a:solidFill>
            </a:endParaRPr>
          </a:p>
          <a:p>
            <a:pPr eaLnBrk="1" hangingPunct="1">
              <a:lnSpc>
                <a:spcPct val="90000"/>
              </a:lnSpc>
              <a:spcBef>
                <a:spcPct val="0"/>
              </a:spcBef>
              <a:buClr>
                <a:srgbClr val="009999"/>
              </a:buClr>
              <a:buFontTx/>
              <a:buNone/>
            </a:pPr>
            <a:endParaRPr lang="en-GB" altLang="en-US" sz="2400" dirty="0">
              <a:solidFill>
                <a:srgbClr val="808080"/>
              </a:solidFill>
              <a:cs typeface="Arial" panose="020B0604020202020204" pitchFamily="34" charset="0"/>
            </a:endParaRPr>
          </a:p>
        </p:txBody>
      </p:sp>
      <p:sp>
        <p:nvSpPr>
          <p:cNvPr id="4100" name="Date Placeholder 3">
            <a:extLst>
              <a:ext uri="{FF2B5EF4-FFF2-40B4-BE49-F238E27FC236}">
                <a16:creationId xmlns:a16="http://schemas.microsoft.com/office/drawing/2014/main" id="{D818957D-03BA-94DA-7C79-D86BBBD81B0E}"/>
              </a:ext>
            </a:extLst>
          </p:cNvPr>
          <p:cNvSpPr>
            <a:spLocks noGrp="1"/>
          </p:cNvSpPr>
          <p:nvPr>
            <p:ph type="dt" sz="quarter" idx="10"/>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s-ES"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C03B0C58-DF3B-27E1-2A3E-F1C0F16E4B0D}"/>
              </a:ext>
            </a:extLst>
          </p:cNvPr>
          <p:cNvSpPr>
            <a:spLocks noGrp="1"/>
          </p:cNvSpPr>
          <p:nvPr>
            <p:ph type="ftr" sz="quarter" idx="11"/>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p:txBody>
      </p:sp>
      <p:sp>
        <p:nvSpPr>
          <p:cNvPr id="16390" name="Slide Number Placeholder 5">
            <a:extLst>
              <a:ext uri="{FF2B5EF4-FFF2-40B4-BE49-F238E27FC236}">
                <a16:creationId xmlns:a16="http://schemas.microsoft.com/office/drawing/2014/main" id="{DBCE1A0D-B53A-940E-2C28-8B900B264FBB}"/>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D41A6B-D3C3-4184-BB2A-B9D119910C88}" type="slidenum">
              <a:rPr lang="en-GB" altLang="en-US" sz="1200">
                <a:solidFill>
                  <a:schemeClr val="bg1"/>
                </a:solidFill>
              </a:rPr>
              <a:pPr>
                <a:spcBef>
                  <a:spcPct val="0"/>
                </a:spcBef>
                <a:buFontTx/>
                <a:buNone/>
              </a:pPr>
              <a:t>14</a:t>
            </a:fld>
            <a:endParaRPr lang="en-GB" altLang="en-US" sz="1200">
              <a:solidFill>
                <a:schemeClr val="bg1"/>
              </a:solidFill>
            </a:endParaRPr>
          </a:p>
        </p:txBody>
      </p:sp>
      <p:sp>
        <p:nvSpPr>
          <p:cNvPr id="2" name="Rectángulo 1">
            <a:extLst>
              <a:ext uri="{FF2B5EF4-FFF2-40B4-BE49-F238E27FC236}">
                <a16:creationId xmlns:a16="http://schemas.microsoft.com/office/drawing/2014/main" id="{01C84087-2CBD-28C8-262F-D9F33957FF4D}"/>
              </a:ext>
            </a:extLst>
          </p:cNvPr>
          <p:cNvSpPr/>
          <p:nvPr/>
        </p:nvSpPr>
        <p:spPr>
          <a:xfrm>
            <a:off x="467544" y="2780928"/>
            <a:ext cx="8477382" cy="720080"/>
          </a:xfrm>
          <a:prstGeom prst="rect">
            <a:avLst/>
          </a:prstGeom>
          <a:solidFill>
            <a:srgbClr val="3333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ángulo 2">
            <a:extLst>
              <a:ext uri="{FF2B5EF4-FFF2-40B4-BE49-F238E27FC236}">
                <a16:creationId xmlns:a16="http://schemas.microsoft.com/office/drawing/2014/main" id="{B8FCC8F1-26C7-2007-8E97-618D43AFE388}"/>
              </a:ext>
            </a:extLst>
          </p:cNvPr>
          <p:cNvSpPr/>
          <p:nvPr/>
        </p:nvSpPr>
        <p:spPr>
          <a:xfrm>
            <a:off x="433565" y="3577705"/>
            <a:ext cx="8477382" cy="432048"/>
          </a:xfrm>
          <a:prstGeom prst="rect">
            <a:avLst/>
          </a:prstGeom>
          <a:solidFill>
            <a:srgbClr val="3333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ángulo 3">
            <a:extLst>
              <a:ext uri="{FF2B5EF4-FFF2-40B4-BE49-F238E27FC236}">
                <a16:creationId xmlns:a16="http://schemas.microsoft.com/office/drawing/2014/main" id="{51924119-0B8D-94A3-7F34-1ADF04E13EAF}"/>
              </a:ext>
            </a:extLst>
          </p:cNvPr>
          <p:cNvSpPr/>
          <p:nvPr/>
        </p:nvSpPr>
        <p:spPr>
          <a:xfrm>
            <a:off x="474531" y="4077072"/>
            <a:ext cx="8477382" cy="648072"/>
          </a:xfrm>
          <a:prstGeom prst="rect">
            <a:avLst/>
          </a:prstGeom>
          <a:solidFill>
            <a:srgbClr val="3333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ángulo 4">
            <a:extLst>
              <a:ext uri="{FF2B5EF4-FFF2-40B4-BE49-F238E27FC236}">
                <a16:creationId xmlns:a16="http://schemas.microsoft.com/office/drawing/2014/main" id="{E4566009-9179-8909-FB16-43A57D61248F}"/>
              </a:ext>
            </a:extLst>
          </p:cNvPr>
          <p:cNvSpPr/>
          <p:nvPr/>
        </p:nvSpPr>
        <p:spPr>
          <a:xfrm>
            <a:off x="467544" y="5094561"/>
            <a:ext cx="8477382" cy="494679"/>
          </a:xfrm>
          <a:prstGeom prst="rect">
            <a:avLst/>
          </a:prstGeom>
          <a:solidFill>
            <a:srgbClr val="3333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536029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9B2225F6-76B6-9435-51F9-73589C974C64}"/>
              </a:ext>
            </a:extLst>
          </p:cNvPr>
          <p:cNvSpPr>
            <a:spLocks noGrp="1"/>
          </p:cNvSpPr>
          <p:nvPr>
            <p:ph type="dt" sz="half" idx="10"/>
          </p:nvPr>
        </p:nvSpPr>
        <p:spPr/>
        <p:txBody>
          <a:bodyPr/>
          <a:lstStyle/>
          <a:p>
            <a:pPr>
              <a:defRPr/>
            </a:pPr>
            <a:r>
              <a:rPr lang="hu-HU" dirty="0"/>
              <a:t>2</a:t>
            </a:r>
            <a:r>
              <a:rPr lang="es-ES_tradnl" dirty="0"/>
              <a:t>3</a:t>
            </a:r>
            <a:r>
              <a:rPr lang="hu-HU" dirty="0"/>
              <a:t>/</a:t>
            </a:r>
            <a:r>
              <a:rPr lang="es-ES_tradnl" dirty="0"/>
              <a:t>10</a:t>
            </a:r>
            <a:r>
              <a:rPr lang="hu-HU" dirty="0"/>
              <a:t>/20</a:t>
            </a:r>
            <a:r>
              <a:rPr lang="es-ES_tradnl" dirty="0"/>
              <a:t>23</a:t>
            </a:r>
            <a:endParaRPr lang="en-GB" dirty="0"/>
          </a:p>
        </p:txBody>
      </p:sp>
      <p:sp>
        <p:nvSpPr>
          <p:cNvPr id="5" name="Marcador de pie de página 4">
            <a:extLst>
              <a:ext uri="{FF2B5EF4-FFF2-40B4-BE49-F238E27FC236}">
                <a16:creationId xmlns:a16="http://schemas.microsoft.com/office/drawing/2014/main" id="{85989946-8693-4BFE-1321-FEF78FADA6A0}"/>
              </a:ext>
            </a:extLst>
          </p:cNvPr>
          <p:cNvSpPr>
            <a:spLocks noGrp="1"/>
          </p:cNvSpPr>
          <p:nvPr>
            <p:ph type="ftr" sz="quarter" idx="11"/>
          </p:nvPr>
        </p:nvSpPr>
        <p:spPr/>
        <p:txBody>
          <a:bodyPr/>
          <a:lstStyle/>
          <a:p>
            <a:pPr>
              <a:defRPr/>
            </a:pPr>
            <a:r>
              <a:rPr lang="en-GB" altLang="en-US" dirty="0"/>
              <a:t>Presentation for the Committee on Fisheries (PECH)</a:t>
            </a:r>
          </a:p>
        </p:txBody>
      </p:sp>
      <p:sp>
        <p:nvSpPr>
          <p:cNvPr id="6" name="Marcador de número de diapositiva 5">
            <a:extLst>
              <a:ext uri="{FF2B5EF4-FFF2-40B4-BE49-F238E27FC236}">
                <a16:creationId xmlns:a16="http://schemas.microsoft.com/office/drawing/2014/main" id="{0B9827EC-37B9-E843-E976-4D4E7DCCDCFF}"/>
              </a:ext>
            </a:extLst>
          </p:cNvPr>
          <p:cNvSpPr>
            <a:spLocks noGrp="1"/>
          </p:cNvSpPr>
          <p:nvPr>
            <p:ph type="sldNum" sz="quarter" idx="12"/>
          </p:nvPr>
        </p:nvSpPr>
        <p:spPr/>
        <p:txBody>
          <a:bodyPr/>
          <a:lstStyle/>
          <a:p>
            <a:pPr>
              <a:defRPr/>
            </a:pPr>
            <a:fld id="{51140024-7BBA-422E-807C-63D7B793F243}" type="slidenum">
              <a:rPr lang="en-GB" altLang="en-US" smtClean="0"/>
              <a:pPr>
                <a:defRPr/>
              </a:pPr>
              <a:t>15</a:t>
            </a:fld>
            <a:endParaRPr lang="en-GB" altLang="en-US"/>
          </a:p>
        </p:txBody>
      </p:sp>
      <p:pic>
        <p:nvPicPr>
          <p:cNvPr id="8" name="Imagen 7">
            <a:extLst>
              <a:ext uri="{FF2B5EF4-FFF2-40B4-BE49-F238E27FC236}">
                <a16:creationId xmlns:a16="http://schemas.microsoft.com/office/drawing/2014/main" id="{3DC9AD45-FF96-52DA-4EF2-8A53FC4E62B6}"/>
              </a:ext>
            </a:extLst>
          </p:cNvPr>
          <p:cNvPicPr>
            <a:picLocks noChangeAspect="1"/>
          </p:cNvPicPr>
          <p:nvPr/>
        </p:nvPicPr>
        <p:blipFill>
          <a:blip r:embed="rId2"/>
          <a:stretch>
            <a:fillRect/>
          </a:stretch>
        </p:blipFill>
        <p:spPr>
          <a:xfrm>
            <a:off x="827584" y="908720"/>
            <a:ext cx="4283323" cy="5398580"/>
          </a:xfrm>
          <a:prstGeom prst="rect">
            <a:avLst/>
          </a:prstGeom>
          <a:ln>
            <a:solidFill>
              <a:schemeClr val="bg2"/>
            </a:solidFill>
          </a:ln>
        </p:spPr>
      </p:pic>
      <p:sp>
        <p:nvSpPr>
          <p:cNvPr id="3" name="CuadroTexto 2">
            <a:extLst>
              <a:ext uri="{FF2B5EF4-FFF2-40B4-BE49-F238E27FC236}">
                <a16:creationId xmlns:a16="http://schemas.microsoft.com/office/drawing/2014/main" id="{4574662B-ECF6-4002-8498-AAB0A2448937}"/>
              </a:ext>
            </a:extLst>
          </p:cNvPr>
          <p:cNvSpPr txBox="1"/>
          <p:nvPr/>
        </p:nvSpPr>
        <p:spPr>
          <a:xfrm>
            <a:off x="5988320" y="2890556"/>
            <a:ext cx="2358528" cy="523220"/>
          </a:xfrm>
          <a:prstGeom prst="rect">
            <a:avLst/>
          </a:prstGeom>
          <a:noFill/>
        </p:spPr>
        <p:txBody>
          <a:bodyPr wrap="square">
            <a:spAutoFit/>
          </a:bodyPr>
          <a:lstStyle/>
          <a:p>
            <a:r>
              <a:rPr lang="en-GB" altLang="en-US" sz="2800" dirty="0">
                <a:solidFill>
                  <a:srgbClr val="808080"/>
                </a:solidFill>
              </a:rPr>
              <a:t>Many thanks!</a:t>
            </a:r>
            <a:endParaRPr lang="en-GB" sz="2800" dirty="0"/>
          </a:p>
        </p:txBody>
      </p:sp>
      <p:sp>
        <p:nvSpPr>
          <p:cNvPr id="7" name="CuadroTexto 6">
            <a:extLst>
              <a:ext uri="{FF2B5EF4-FFF2-40B4-BE49-F238E27FC236}">
                <a16:creationId xmlns:a16="http://schemas.microsoft.com/office/drawing/2014/main" id="{18816434-C7EE-0666-BE65-8485AE0D7CD2}"/>
              </a:ext>
            </a:extLst>
          </p:cNvPr>
          <p:cNvSpPr txBox="1"/>
          <p:nvPr/>
        </p:nvSpPr>
        <p:spPr>
          <a:xfrm>
            <a:off x="5634508" y="4275975"/>
            <a:ext cx="2712340" cy="2031325"/>
          </a:xfrm>
          <a:prstGeom prst="rect">
            <a:avLst/>
          </a:prstGeom>
          <a:noFill/>
        </p:spPr>
        <p:txBody>
          <a:bodyPr wrap="square">
            <a:spAutoFit/>
          </a:bodyPr>
          <a:lstStyle/>
          <a:p>
            <a:pPr algn="r"/>
            <a:r>
              <a:rPr lang="en-GB" altLang="en-US" sz="1800" b="1" dirty="0">
                <a:solidFill>
                  <a:srgbClr val="808080"/>
                </a:solidFill>
              </a:rPr>
              <a:t>Contact:</a:t>
            </a:r>
          </a:p>
          <a:p>
            <a:pPr algn="r"/>
            <a:r>
              <a:rPr lang="en-GB" altLang="en-US" sz="1800" dirty="0">
                <a:solidFill>
                  <a:srgbClr val="808080"/>
                </a:solidFill>
              </a:rPr>
              <a:t>Oihane C. Basurko</a:t>
            </a:r>
          </a:p>
          <a:p>
            <a:pPr algn="r"/>
            <a:r>
              <a:rPr lang="en-GB" sz="1800" dirty="0">
                <a:solidFill>
                  <a:schemeClr val="accent2"/>
                </a:solidFill>
                <a:hlinkClick r:id="rId3">
                  <a:extLst>
                    <a:ext uri="{A12FA001-AC4F-418D-AE19-62706E023703}">
                      <ahyp:hlinkClr xmlns="" xmlns:ahyp="http://schemas.microsoft.com/office/drawing/2018/hyperlinkcolor" val="tx"/>
                    </a:ext>
                  </a:extLst>
                </a:hlinkClick>
              </a:rPr>
              <a:t>ocabezas@azti.es</a:t>
            </a:r>
            <a:endParaRPr lang="en-GB" sz="1800" dirty="0">
              <a:solidFill>
                <a:schemeClr val="accent2"/>
              </a:solidFill>
            </a:endParaRPr>
          </a:p>
          <a:p>
            <a:pPr algn="r"/>
            <a:r>
              <a:rPr lang="en-GB" sz="1800" dirty="0">
                <a:solidFill>
                  <a:srgbClr val="808080"/>
                </a:solidFill>
              </a:rPr>
              <a:t>X : @oihanecb</a:t>
            </a:r>
          </a:p>
          <a:p>
            <a:pPr algn="r"/>
            <a:endParaRPr lang="en-GB" sz="1800" dirty="0">
              <a:solidFill>
                <a:srgbClr val="808080"/>
              </a:solidFill>
            </a:endParaRPr>
          </a:p>
          <a:p>
            <a:pPr algn="r"/>
            <a:r>
              <a:rPr lang="en-GB" sz="1800" dirty="0">
                <a:solidFill>
                  <a:srgbClr val="808080"/>
                </a:solidFill>
              </a:rPr>
              <a:t>https://www.azti.es/</a:t>
            </a:r>
          </a:p>
          <a:p>
            <a:pPr algn="r"/>
            <a:endParaRPr lang="en-GB" sz="1800" dirty="0"/>
          </a:p>
        </p:txBody>
      </p:sp>
    </p:spTree>
    <p:extLst>
      <p:ext uri="{BB962C8B-B14F-4D97-AF65-F5344CB8AC3E}">
        <p14:creationId xmlns:p14="http://schemas.microsoft.com/office/powerpoint/2010/main" val="286118181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054B9-9661-984F-6248-FEA5C73F8554}"/>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z="3000" dirty="0">
                <a:solidFill>
                  <a:schemeClr val="accent2"/>
                </a:solidFill>
                <a:latin typeface="Arial Black" panose="020B0A04020102020204" pitchFamily="34" charset="0"/>
              </a:rPr>
              <a:t>Objectives of the study</a:t>
            </a:r>
          </a:p>
        </p:txBody>
      </p:sp>
      <p:sp>
        <p:nvSpPr>
          <p:cNvPr id="3" name="Marcador de contenido 2">
            <a:extLst>
              <a:ext uri="{FF2B5EF4-FFF2-40B4-BE49-F238E27FC236}">
                <a16:creationId xmlns:a16="http://schemas.microsoft.com/office/drawing/2014/main" id="{404E29FA-4C05-568A-A0DE-EF10A310CC4A}"/>
              </a:ext>
            </a:extLst>
          </p:cNvPr>
          <p:cNvSpPr>
            <a:spLocks noGrp="1"/>
          </p:cNvSpPr>
          <p:nvPr>
            <p:ph idx="1"/>
          </p:nvPr>
        </p:nvSpPr>
        <p:spPr>
          <a:xfrm>
            <a:off x="3491880" y="2276476"/>
            <a:ext cx="4896544" cy="3384550"/>
          </a:xfrm>
        </p:spPr>
        <p:txBody>
          <a:bodyPr/>
          <a:lstStyle/>
          <a:p>
            <a:pPr marL="0" indent="0" eaLnBrk="1" hangingPunct="1">
              <a:lnSpc>
                <a:spcPct val="90000"/>
              </a:lnSpc>
              <a:spcBef>
                <a:spcPct val="0"/>
              </a:spcBef>
              <a:buClr>
                <a:srgbClr val="009999"/>
              </a:buClr>
              <a:buNone/>
            </a:pPr>
            <a:r>
              <a:rPr lang="en-US" sz="2400" dirty="0">
                <a:solidFill>
                  <a:srgbClr val="808080"/>
                </a:solidFill>
              </a:rPr>
              <a:t>Define the challenges and opportunities for EU fisheries in relation to  </a:t>
            </a:r>
            <a:r>
              <a:rPr lang="en-US" sz="2400" b="1" dirty="0">
                <a:solidFill>
                  <a:srgbClr val="808080"/>
                </a:solidFill>
              </a:rPr>
              <a:t>Low carbon </a:t>
            </a:r>
            <a:r>
              <a:rPr lang="en-US" sz="2400" dirty="0">
                <a:solidFill>
                  <a:srgbClr val="808080"/>
                </a:solidFill>
              </a:rPr>
              <a:t>&amp; </a:t>
            </a:r>
            <a:r>
              <a:rPr lang="en-US" sz="2400" b="1" dirty="0">
                <a:solidFill>
                  <a:srgbClr val="808080"/>
                </a:solidFill>
              </a:rPr>
              <a:t>circular economy </a:t>
            </a:r>
            <a:r>
              <a:rPr lang="en-US" sz="2400" dirty="0">
                <a:solidFill>
                  <a:srgbClr val="808080"/>
                </a:solidFill>
              </a:rPr>
              <a:t>aspects of the European Green Deal.</a:t>
            </a:r>
          </a:p>
          <a:p>
            <a:pPr marL="0" indent="0" eaLnBrk="1" hangingPunct="1">
              <a:lnSpc>
                <a:spcPct val="90000"/>
              </a:lnSpc>
              <a:spcBef>
                <a:spcPct val="0"/>
              </a:spcBef>
              <a:buClr>
                <a:srgbClr val="009999"/>
              </a:buClr>
              <a:buNone/>
            </a:pPr>
            <a:endParaRPr lang="en-US" sz="2400" dirty="0">
              <a:solidFill>
                <a:srgbClr val="808080"/>
              </a:solidFill>
            </a:endParaRPr>
          </a:p>
          <a:p>
            <a:pPr marL="0" indent="0" eaLnBrk="1" hangingPunct="1">
              <a:lnSpc>
                <a:spcPct val="90000"/>
              </a:lnSpc>
              <a:spcBef>
                <a:spcPct val="0"/>
              </a:spcBef>
              <a:buClr>
                <a:srgbClr val="009999"/>
              </a:buClr>
              <a:buNone/>
            </a:pPr>
            <a:r>
              <a:rPr lang="en-GB" sz="2400" dirty="0">
                <a:solidFill>
                  <a:srgbClr val="808080"/>
                </a:solidFill>
              </a:rPr>
              <a:t>Provide concrete </a:t>
            </a:r>
            <a:r>
              <a:rPr lang="en-GB" sz="2400" b="1" dirty="0">
                <a:solidFill>
                  <a:srgbClr val="808080"/>
                </a:solidFill>
              </a:rPr>
              <a:t>policy recommendations </a:t>
            </a:r>
            <a:r>
              <a:rPr lang="en-GB" sz="2400" dirty="0">
                <a:solidFill>
                  <a:srgbClr val="808080"/>
                </a:solidFill>
              </a:rPr>
              <a:t>relevant to EU decision-making. </a:t>
            </a:r>
          </a:p>
        </p:txBody>
      </p:sp>
      <p:sp>
        <p:nvSpPr>
          <p:cNvPr id="4" name="Marcador de fecha 3">
            <a:extLst>
              <a:ext uri="{FF2B5EF4-FFF2-40B4-BE49-F238E27FC236}">
                <a16:creationId xmlns:a16="http://schemas.microsoft.com/office/drawing/2014/main" id="{17F88CD2-903F-CF71-23C1-B67B961E76AF}"/>
              </a:ext>
            </a:extLst>
          </p:cNvPr>
          <p:cNvSpPr>
            <a:spLocks noGrp="1"/>
          </p:cNvSpPr>
          <p:nvPr>
            <p:ph type="dt" sz="half" idx="10"/>
          </p:nvPr>
        </p:nvSpPr>
        <p:spPr/>
        <p:txBody>
          <a:bodyPr/>
          <a:lstStyle/>
          <a:p>
            <a:pPr>
              <a:defRPr/>
            </a:pPr>
            <a:r>
              <a:rPr lang="hu-HU" dirty="0"/>
              <a:t>2</a:t>
            </a:r>
            <a:r>
              <a:rPr lang="es-ES_tradnl" dirty="0"/>
              <a:t>3</a:t>
            </a:r>
            <a:r>
              <a:rPr lang="hu-HU" dirty="0"/>
              <a:t>/</a:t>
            </a:r>
            <a:r>
              <a:rPr lang="es-ES_tradnl" dirty="0"/>
              <a:t>10</a:t>
            </a:r>
            <a:r>
              <a:rPr lang="hu-HU" dirty="0"/>
              <a:t>/20</a:t>
            </a:r>
            <a:r>
              <a:rPr lang="es-ES_tradnl" dirty="0"/>
              <a:t>23</a:t>
            </a:r>
            <a:endParaRPr lang="en-GB" dirty="0"/>
          </a:p>
        </p:txBody>
      </p:sp>
      <p:sp>
        <p:nvSpPr>
          <p:cNvPr id="5" name="Marcador de pie de página 4">
            <a:extLst>
              <a:ext uri="{FF2B5EF4-FFF2-40B4-BE49-F238E27FC236}">
                <a16:creationId xmlns:a16="http://schemas.microsoft.com/office/drawing/2014/main" id="{5269FEBA-A094-8FB1-026C-E8BDECE2FA5E}"/>
              </a:ext>
            </a:extLst>
          </p:cNvPr>
          <p:cNvSpPr>
            <a:spLocks noGrp="1"/>
          </p:cNvSpPr>
          <p:nvPr>
            <p:ph type="ftr" sz="quarter" idx="11"/>
          </p:nvPr>
        </p:nvSpPr>
        <p:spPr/>
        <p:txBody>
          <a:bodyPr/>
          <a:lstStyle/>
          <a:p>
            <a:pPr>
              <a:defRPr/>
            </a:pPr>
            <a:r>
              <a:rPr lang="en-GB" altLang="en-US" dirty="0"/>
              <a:t>Presentation for the Committee on Fisheries (PECH)</a:t>
            </a:r>
          </a:p>
        </p:txBody>
      </p:sp>
      <p:sp>
        <p:nvSpPr>
          <p:cNvPr id="6" name="Marcador de número de diapositiva 5">
            <a:extLst>
              <a:ext uri="{FF2B5EF4-FFF2-40B4-BE49-F238E27FC236}">
                <a16:creationId xmlns:a16="http://schemas.microsoft.com/office/drawing/2014/main" id="{558E20D1-4A4A-E5B6-A677-178E9788B4EE}"/>
              </a:ext>
            </a:extLst>
          </p:cNvPr>
          <p:cNvSpPr>
            <a:spLocks noGrp="1"/>
          </p:cNvSpPr>
          <p:nvPr>
            <p:ph type="sldNum" sz="quarter" idx="12"/>
          </p:nvPr>
        </p:nvSpPr>
        <p:spPr/>
        <p:txBody>
          <a:bodyPr/>
          <a:lstStyle/>
          <a:p>
            <a:pPr>
              <a:defRPr/>
            </a:pPr>
            <a:fld id="{51140024-7BBA-422E-807C-63D7B793F243}" type="slidenum">
              <a:rPr lang="en-GB" altLang="en-US" smtClean="0"/>
              <a:pPr>
                <a:defRPr/>
              </a:pPr>
              <a:t>2</a:t>
            </a:fld>
            <a:endParaRPr lang="en-GB" altLang="en-US"/>
          </a:p>
        </p:txBody>
      </p:sp>
      <p:pic>
        <p:nvPicPr>
          <p:cNvPr id="7" name="Imagen 6">
            <a:extLst>
              <a:ext uri="{FF2B5EF4-FFF2-40B4-BE49-F238E27FC236}">
                <a16:creationId xmlns:a16="http://schemas.microsoft.com/office/drawing/2014/main" id="{6647C642-BDA9-BC89-7A4D-79BF48B84364}"/>
              </a:ext>
            </a:extLst>
          </p:cNvPr>
          <p:cNvPicPr>
            <a:picLocks noChangeAspect="1"/>
          </p:cNvPicPr>
          <p:nvPr/>
        </p:nvPicPr>
        <p:blipFill>
          <a:blip r:embed="rId2"/>
          <a:stretch>
            <a:fillRect/>
          </a:stretch>
        </p:blipFill>
        <p:spPr>
          <a:xfrm>
            <a:off x="468313" y="2285603"/>
            <a:ext cx="2663527" cy="3357035"/>
          </a:xfrm>
          <a:prstGeom prst="rect">
            <a:avLst/>
          </a:prstGeom>
          <a:ln>
            <a:solidFill>
              <a:schemeClr val="bg2"/>
            </a:solidFill>
          </a:ln>
        </p:spPr>
      </p:pic>
    </p:spTree>
    <p:extLst>
      <p:ext uri="{BB962C8B-B14F-4D97-AF65-F5344CB8AC3E}">
        <p14:creationId xmlns:p14="http://schemas.microsoft.com/office/powerpoint/2010/main" val="259015117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ipse 12">
            <a:extLst>
              <a:ext uri="{FF2B5EF4-FFF2-40B4-BE49-F238E27FC236}">
                <a16:creationId xmlns:a16="http://schemas.microsoft.com/office/drawing/2014/main" id="{252F1B1B-69BC-3EC5-3ABC-9EA47F7C6204}"/>
              </a:ext>
            </a:extLst>
          </p:cNvPr>
          <p:cNvSpPr/>
          <p:nvPr/>
        </p:nvSpPr>
        <p:spPr>
          <a:xfrm>
            <a:off x="2915816" y="2852936"/>
            <a:ext cx="2952328" cy="1598811"/>
          </a:xfrm>
          <a:prstGeom prst="ellipse">
            <a:avLst/>
          </a:prstGeom>
          <a:solidFill>
            <a:schemeClr val="bg1">
              <a:lumMod val="95000"/>
            </a:schemeClr>
          </a:solidFill>
          <a:ln w="98425" cap="flat" cmpd="dbl">
            <a:solidFill>
              <a:schemeClr val="tx1">
                <a:lumMod val="95000"/>
                <a:lumOff val="5000"/>
              </a:schemeClr>
            </a:solidFill>
            <a:prstDash val="solid"/>
            <a:round/>
            <a:extLst>
              <a:ext uri="{C807C97D-BFC1-408E-A445-0C87EB9F89A2}">
                <ask:lineSketchStyleProps xmlns="" xmlns:ask="http://schemas.microsoft.com/office/drawing/2018/sketchyshapes" sd="1219033472">
                  <a:custGeom>
                    <a:avLst/>
                    <a:gdLst>
                      <a:gd name="connsiteX0" fmla="*/ 0 w 2952328"/>
                      <a:gd name="connsiteY0" fmla="*/ 799406 h 1598811"/>
                      <a:gd name="connsiteX1" fmla="*/ 1476164 w 2952328"/>
                      <a:gd name="connsiteY1" fmla="*/ 0 h 1598811"/>
                      <a:gd name="connsiteX2" fmla="*/ 2952328 w 2952328"/>
                      <a:gd name="connsiteY2" fmla="*/ 799406 h 1598811"/>
                      <a:gd name="connsiteX3" fmla="*/ 1476164 w 2952328"/>
                      <a:gd name="connsiteY3" fmla="*/ 1598812 h 1598811"/>
                      <a:gd name="connsiteX4" fmla="*/ 0 w 2952328"/>
                      <a:gd name="connsiteY4" fmla="*/ 799406 h 1598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328" h="1598811" extrusionOk="0">
                        <a:moveTo>
                          <a:pt x="0" y="799406"/>
                        </a:moveTo>
                        <a:cubicBezTo>
                          <a:pt x="-26798" y="341377"/>
                          <a:pt x="548572" y="42159"/>
                          <a:pt x="1476164" y="0"/>
                        </a:cubicBezTo>
                        <a:cubicBezTo>
                          <a:pt x="2338514" y="9913"/>
                          <a:pt x="2897030" y="359664"/>
                          <a:pt x="2952328" y="799406"/>
                        </a:cubicBezTo>
                        <a:cubicBezTo>
                          <a:pt x="2807210" y="1382621"/>
                          <a:pt x="2287211" y="1622113"/>
                          <a:pt x="1476164" y="1598812"/>
                        </a:cubicBezTo>
                        <a:cubicBezTo>
                          <a:pt x="629305" y="1581525"/>
                          <a:pt x="61541" y="1270311"/>
                          <a:pt x="0" y="799406"/>
                        </a:cubicBezTo>
                        <a:close/>
                      </a:path>
                    </a:pathLst>
                  </a:custGeom>
                  <ask:type>
                    <ask:lineSketchNone/>
                  </ask:type>
                </ask:lineSketchStyleProps>
              </a:ext>
            </a:extLst>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70" name="Title 1">
            <a:extLst>
              <a:ext uri="{FF2B5EF4-FFF2-40B4-BE49-F238E27FC236}">
                <a16:creationId xmlns:a16="http://schemas.microsoft.com/office/drawing/2014/main" id="{87B0E103-1118-7383-D8AF-EAB5B796F450}"/>
              </a:ext>
            </a:extLst>
          </p:cNvPr>
          <p:cNvSpPr>
            <a:spLocks noGrp="1" noChangeArrowheads="1"/>
          </p:cNvSpPr>
          <p:nvPr>
            <p:ph type="title"/>
          </p:nvPr>
        </p:nvSpPr>
        <p:spPr>
          <a:xfrm>
            <a:off x="446856" y="908646"/>
            <a:ext cx="8229600" cy="792162"/>
          </a:xfrm>
        </p:spPr>
        <p:txBody>
          <a:bodyPr/>
          <a:lstStyle/>
          <a:p>
            <a:pPr algn="ctr"/>
            <a:r>
              <a:rPr lang="en-GB" altLang="en-US" sz="3000" dirty="0">
                <a:solidFill>
                  <a:srgbClr val="333399"/>
                </a:solidFill>
                <a:latin typeface="Arial Black" panose="020B0A04020102020204" pitchFamily="34" charset="0"/>
              </a:rPr>
              <a:t>1. </a:t>
            </a:r>
            <a:r>
              <a:rPr lang="en-US" altLang="en-US" sz="3000" dirty="0">
                <a:solidFill>
                  <a:srgbClr val="333399"/>
                </a:solidFill>
                <a:latin typeface="Arial Black" panose="020B0A04020102020204" pitchFamily="34" charset="0"/>
              </a:rPr>
              <a:t>Policy initiatives of the EGD</a:t>
            </a:r>
            <a:endParaRPr lang="en-GB" altLang="en-US" dirty="0">
              <a:solidFill>
                <a:srgbClr val="333399"/>
              </a:solidFill>
            </a:endParaRPr>
          </a:p>
        </p:txBody>
      </p:sp>
      <p:sp>
        <p:nvSpPr>
          <p:cNvPr id="4100" name="Date Placeholder 3">
            <a:extLst>
              <a:ext uri="{FF2B5EF4-FFF2-40B4-BE49-F238E27FC236}">
                <a16:creationId xmlns:a16="http://schemas.microsoft.com/office/drawing/2014/main" id="{C1A964CD-9707-A006-F385-92CFF3F6DCDF}"/>
              </a:ext>
            </a:extLst>
          </p:cNvPr>
          <p:cNvSpPr>
            <a:spLocks noGrp="1"/>
          </p:cNvSpPr>
          <p:nvPr>
            <p:ph type="dt" sz="quarter" idx="10"/>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s-ES"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349BCA12-2B34-D21A-50F8-DA51A5265C0E}"/>
              </a:ext>
            </a:extLst>
          </p:cNvPr>
          <p:cNvSpPr>
            <a:spLocks noGrp="1"/>
          </p:cNvSpPr>
          <p:nvPr>
            <p:ph type="ftr" sz="quarter" idx="11"/>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7174" name="Slide Number Placeholder 5">
            <a:extLst>
              <a:ext uri="{FF2B5EF4-FFF2-40B4-BE49-F238E27FC236}">
                <a16:creationId xmlns:a16="http://schemas.microsoft.com/office/drawing/2014/main" id="{CDB54046-D0D3-B5FC-0CCD-B66056021BC0}"/>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7BD55E8-4567-419B-8EFD-6D4521C5476E}" type="slidenum">
              <a:rPr lang="en-GB" altLang="en-US" sz="1200">
                <a:solidFill>
                  <a:schemeClr val="bg1"/>
                </a:solidFill>
              </a:rPr>
              <a:pPr>
                <a:spcBef>
                  <a:spcPct val="0"/>
                </a:spcBef>
                <a:buFontTx/>
                <a:buNone/>
              </a:pPr>
              <a:t>3</a:t>
            </a:fld>
            <a:endParaRPr lang="en-GB" altLang="en-US" sz="1200">
              <a:solidFill>
                <a:schemeClr val="bg1"/>
              </a:solidFill>
            </a:endParaRPr>
          </a:p>
        </p:txBody>
      </p:sp>
      <p:sp>
        <p:nvSpPr>
          <p:cNvPr id="3" name="CuadroTexto 2">
            <a:extLst>
              <a:ext uri="{FF2B5EF4-FFF2-40B4-BE49-F238E27FC236}">
                <a16:creationId xmlns:a16="http://schemas.microsoft.com/office/drawing/2014/main" id="{591848F0-8865-BD5A-9DE1-47A9C7B80D3E}"/>
              </a:ext>
            </a:extLst>
          </p:cNvPr>
          <p:cNvSpPr txBox="1"/>
          <p:nvPr/>
        </p:nvSpPr>
        <p:spPr>
          <a:xfrm>
            <a:off x="2987824" y="3148023"/>
            <a:ext cx="2808312" cy="1200329"/>
          </a:xfrm>
          <a:prstGeom prst="rect">
            <a:avLst/>
          </a:prstGeom>
          <a:noFill/>
        </p:spPr>
        <p:txBody>
          <a:bodyPr wrap="square" rtlCol="0">
            <a:spAutoFit/>
          </a:bodyPr>
          <a:lstStyle/>
          <a:p>
            <a:pPr algn="ctr"/>
            <a:r>
              <a:rPr lang="es-ES" sz="1800" b="1" dirty="0" err="1"/>
              <a:t>European</a:t>
            </a:r>
            <a:r>
              <a:rPr lang="es-ES" sz="1800" b="1" dirty="0"/>
              <a:t> Green Deal</a:t>
            </a:r>
          </a:p>
          <a:p>
            <a:pPr algn="ctr"/>
            <a:r>
              <a:rPr lang="es-ES" sz="1800" dirty="0"/>
              <a:t>Decarbonisation &amp; circular </a:t>
            </a:r>
            <a:r>
              <a:rPr lang="es-ES" sz="1800" dirty="0" err="1"/>
              <a:t>economy</a:t>
            </a:r>
            <a:endParaRPr lang="es-ES" sz="1800" dirty="0"/>
          </a:p>
          <a:p>
            <a:pPr algn="ctr"/>
            <a:r>
              <a:rPr lang="es-ES" sz="1800" dirty="0"/>
              <a:t>in EU </a:t>
            </a:r>
            <a:r>
              <a:rPr lang="es-ES" sz="1800" dirty="0" err="1"/>
              <a:t>fisheries</a:t>
            </a:r>
            <a:endParaRPr lang="es-ES" sz="1800" dirty="0"/>
          </a:p>
        </p:txBody>
      </p:sp>
      <p:sp>
        <p:nvSpPr>
          <p:cNvPr id="5" name="CuadroTexto 4">
            <a:extLst>
              <a:ext uri="{FF2B5EF4-FFF2-40B4-BE49-F238E27FC236}">
                <a16:creationId xmlns:a16="http://schemas.microsoft.com/office/drawing/2014/main" id="{F5B10FDD-C259-8B73-0097-67A9FB7A8251}"/>
              </a:ext>
            </a:extLst>
          </p:cNvPr>
          <p:cNvSpPr txBox="1"/>
          <p:nvPr/>
        </p:nvSpPr>
        <p:spPr>
          <a:xfrm>
            <a:off x="5929250" y="1694890"/>
            <a:ext cx="3101097" cy="1692771"/>
          </a:xfrm>
          <a:prstGeom prst="rect">
            <a:avLst/>
          </a:prstGeom>
          <a:noFill/>
        </p:spPr>
        <p:txBody>
          <a:bodyPr wrap="square" rtlCol="0">
            <a:spAutoFit/>
          </a:bodyPr>
          <a:lstStyle/>
          <a:p>
            <a:pPr algn="ctr"/>
            <a:r>
              <a:rPr lang="es-ES" sz="1800" u="sng" dirty="0" err="1"/>
              <a:t>Climate</a:t>
            </a:r>
            <a:r>
              <a:rPr lang="es-ES" sz="1800" u="sng" dirty="0"/>
              <a:t> </a:t>
            </a:r>
            <a:r>
              <a:rPr lang="es-ES" sz="1800" u="sng" dirty="0" err="1"/>
              <a:t>ambition</a:t>
            </a:r>
            <a:r>
              <a:rPr lang="es-ES" sz="1800" u="sng" dirty="0"/>
              <a:t> &amp;</a:t>
            </a:r>
          </a:p>
          <a:p>
            <a:pPr algn="ctr"/>
            <a:r>
              <a:rPr lang="es-ES" sz="1800" u="sng" dirty="0" err="1"/>
              <a:t>secure</a:t>
            </a:r>
            <a:r>
              <a:rPr lang="es-ES" sz="1800" u="sng" dirty="0"/>
              <a:t> </a:t>
            </a:r>
            <a:r>
              <a:rPr lang="es-ES" sz="1800" u="sng" dirty="0" err="1"/>
              <a:t>energy</a:t>
            </a:r>
            <a:endParaRPr lang="es-ES" sz="1800" u="sng" dirty="0"/>
          </a:p>
          <a:p>
            <a:pPr algn="ctr"/>
            <a:r>
              <a:rPr lang="es-ES" sz="1800" dirty="0" err="1"/>
              <a:t>Renewable</a:t>
            </a:r>
            <a:r>
              <a:rPr lang="es-ES" sz="1800" dirty="0"/>
              <a:t> &amp; Low </a:t>
            </a:r>
            <a:r>
              <a:rPr lang="es-ES" sz="1800" dirty="0" err="1"/>
              <a:t>carbon</a:t>
            </a:r>
            <a:r>
              <a:rPr lang="es-ES" sz="1800" dirty="0"/>
              <a:t> ENERGY SOURCES</a:t>
            </a:r>
          </a:p>
          <a:p>
            <a:pPr algn="ctr"/>
            <a:r>
              <a:rPr lang="es-ES" sz="1400" dirty="0"/>
              <a:t>(incl. </a:t>
            </a:r>
            <a:r>
              <a:rPr lang="es-ES" sz="1400" dirty="0" err="1"/>
              <a:t>Infrastructure</a:t>
            </a:r>
            <a:r>
              <a:rPr lang="es-ES" sz="1400" dirty="0"/>
              <a:t>)</a:t>
            </a:r>
          </a:p>
          <a:p>
            <a:pPr algn="ctr"/>
            <a:r>
              <a:rPr lang="es-ES" sz="1600" dirty="0" err="1">
                <a:solidFill>
                  <a:srgbClr val="333399"/>
                </a:solidFill>
              </a:rPr>
              <a:t>this</a:t>
            </a:r>
            <a:r>
              <a:rPr lang="es-ES" sz="1600" dirty="0">
                <a:solidFill>
                  <a:srgbClr val="333399"/>
                </a:solidFill>
              </a:rPr>
              <a:t> </a:t>
            </a:r>
            <a:r>
              <a:rPr lang="es-ES" sz="1600" dirty="0" err="1">
                <a:solidFill>
                  <a:srgbClr val="333399"/>
                </a:solidFill>
              </a:rPr>
              <a:t>contract</a:t>
            </a:r>
            <a:endParaRPr lang="es-ES" sz="1600" dirty="0">
              <a:solidFill>
                <a:srgbClr val="333399"/>
              </a:solidFill>
            </a:endParaRPr>
          </a:p>
        </p:txBody>
      </p:sp>
      <p:sp>
        <p:nvSpPr>
          <p:cNvPr id="6" name="CuadroTexto 5">
            <a:extLst>
              <a:ext uri="{FF2B5EF4-FFF2-40B4-BE49-F238E27FC236}">
                <a16:creationId xmlns:a16="http://schemas.microsoft.com/office/drawing/2014/main" id="{9F1AE414-83B5-8EFE-1BD3-A6B752A620F7}"/>
              </a:ext>
            </a:extLst>
          </p:cNvPr>
          <p:cNvSpPr txBox="1"/>
          <p:nvPr/>
        </p:nvSpPr>
        <p:spPr>
          <a:xfrm>
            <a:off x="6268235" y="3771756"/>
            <a:ext cx="2613745" cy="1754326"/>
          </a:xfrm>
          <a:prstGeom prst="rect">
            <a:avLst/>
          </a:prstGeom>
          <a:noFill/>
        </p:spPr>
        <p:txBody>
          <a:bodyPr wrap="square" rtlCol="0">
            <a:spAutoFit/>
          </a:bodyPr>
          <a:lstStyle/>
          <a:p>
            <a:pPr algn="ctr"/>
            <a:r>
              <a:rPr lang="es-ES" sz="1800" u="sng" dirty="0" err="1"/>
              <a:t>Climate</a:t>
            </a:r>
            <a:r>
              <a:rPr lang="es-ES" sz="1800" u="sng" dirty="0"/>
              <a:t> </a:t>
            </a:r>
            <a:r>
              <a:rPr lang="es-ES" sz="1800" u="sng" dirty="0" err="1"/>
              <a:t>ambition</a:t>
            </a:r>
            <a:endParaRPr lang="es-ES" sz="1800" u="sng" dirty="0"/>
          </a:p>
          <a:p>
            <a:pPr algn="ctr"/>
            <a:r>
              <a:rPr lang="es-ES" sz="1800" dirty="0" err="1"/>
              <a:t>Implementation</a:t>
            </a:r>
            <a:r>
              <a:rPr lang="es-ES" sz="1800" dirty="0"/>
              <a:t> </a:t>
            </a:r>
            <a:r>
              <a:rPr lang="es-ES" sz="1800" dirty="0" err="1"/>
              <a:t>of</a:t>
            </a:r>
            <a:r>
              <a:rPr lang="es-ES" sz="1800" dirty="0"/>
              <a:t> Energy </a:t>
            </a:r>
            <a:r>
              <a:rPr lang="es-ES" sz="1800" dirty="0" err="1"/>
              <a:t>efficient</a:t>
            </a:r>
            <a:r>
              <a:rPr lang="es-ES" sz="1800" dirty="0"/>
              <a:t> SOLUTIONS</a:t>
            </a:r>
          </a:p>
          <a:p>
            <a:pPr algn="ctr"/>
            <a:r>
              <a:rPr lang="es-ES" sz="1600" dirty="0" err="1">
                <a:solidFill>
                  <a:srgbClr val="333399"/>
                </a:solidFill>
              </a:rPr>
              <a:t>this</a:t>
            </a:r>
            <a:r>
              <a:rPr lang="es-ES" sz="1600" dirty="0">
                <a:solidFill>
                  <a:srgbClr val="333399"/>
                </a:solidFill>
              </a:rPr>
              <a:t> </a:t>
            </a:r>
            <a:r>
              <a:rPr lang="es-ES" sz="1600" dirty="0" err="1">
                <a:solidFill>
                  <a:srgbClr val="333399"/>
                </a:solidFill>
              </a:rPr>
              <a:t>contract</a:t>
            </a:r>
            <a:endParaRPr lang="es-ES" sz="1600" dirty="0">
              <a:solidFill>
                <a:srgbClr val="333399"/>
              </a:solidFill>
            </a:endParaRPr>
          </a:p>
          <a:p>
            <a:pPr algn="ctr"/>
            <a:endParaRPr lang="es-ES" sz="1800" dirty="0"/>
          </a:p>
        </p:txBody>
      </p:sp>
      <p:sp>
        <p:nvSpPr>
          <p:cNvPr id="7" name="CuadroTexto 6">
            <a:extLst>
              <a:ext uri="{FF2B5EF4-FFF2-40B4-BE49-F238E27FC236}">
                <a16:creationId xmlns:a16="http://schemas.microsoft.com/office/drawing/2014/main" id="{2DE93E6C-CA78-E2E8-36F9-785BC8BE6041}"/>
              </a:ext>
            </a:extLst>
          </p:cNvPr>
          <p:cNvSpPr txBox="1"/>
          <p:nvPr/>
        </p:nvSpPr>
        <p:spPr>
          <a:xfrm>
            <a:off x="2632545" y="4893548"/>
            <a:ext cx="3564863" cy="1415772"/>
          </a:xfrm>
          <a:prstGeom prst="rect">
            <a:avLst/>
          </a:prstGeom>
          <a:noFill/>
        </p:spPr>
        <p:txBody>
          <a:bodyPr wrap="square" rtlCol="0">
            <a:spAutoFit/>
          </a:bodyPr>
          <a:lstStyle/>
          <a:p>
            <a:pPr algn="ctr"/>
            <a:r>
              <a:rPr lang="es-ES" sz="1800" u="sng" dirty="0" err="1"/>
              <a:t>Clean</a:t>
            </a:r>
            <a:r>
              <a:rPr lang="es-ES" sz="1800" u="sng" dirty="0"/>
              <a:t>, </a:t>
            </a:r>
            <a:r>
              <a:rPr lang="es-ES" sz="1800" u="sng" dirty="0" err="1"/>
              <a:t>affordable</a:t>
            </a:r>
            <a:r>
              <a:rPr lang="es-ES" sz="1800" u="sng" dirty="0"/>
              <a:t> </a:t>
            </a:r>
          </a:p>
          <a:p>
            <a:pPr algn="ctr"/>
            <a:r>
              <a:rPr lang="es-ES" sz="1800" u="sng" dirty="0"/>
              <a:t>and </a:t>
            </a:r>
            <a:r>
              <a:rPr lang="es-ES" sz="1800" u="sng" dirty="0" err="1"/>
              <a:t>secure</a:t>
            </a:r>
            <a:r>
              <a:rPr lang="es-ES" sz="1800" u="sng" dirty="0"/>
              <a:t> </a:t>
            </a:r>
            <a:r>
              <a:rPr lang="es-ES" sz="1800" u="sng" dirty="0" err="1"/>
              <a:t>energy</a:t>
            </a:r>
            <a:endParaRPr lang="es-ES" sz="1800" u="sng" dirty="0"/>
          </a:p>
          <a:p>
            <a:pPr algn="ctr"/>
            <a:r>
              <a:rPr lang="es-ES" sz="1800" dirty="0" err="1"/>
              <a:t>Increase</a:t>
            </a:r>
            <a:r>
              <a:rPr lang="es-ES" sz="1800" dirty="0"/>
              <a:t> ENERGY EFFICIENCY</a:t>
            </a:r>
          </a:p>
          <a:p>
            <a:pPr algn="ctr"/>
            <a:r>
              <a:rPr lang="es-ES" sz="1600" dirty="0" err="1">
                <a:solidFill>
                  <a:srgbClr val="333399"/>
                </a:solidFill>
              </a:rPr>
              <a:t>Resource</a:t>
            </a:r>
            <a:r>
              <a:rPr lang="es-ES" sz="1600" dirty="0">
                <a:solidFill>
                  <a:srgbClr val="333399"/>
                </a:solidFill>
              </a:rPr>
              <a:t> </a:t>
            </a:r>
            <a:r>
              <a:rPr lang="es-ES" sz="1600" dirty="0" err="1">
                <a:solidFill>
                  <a:srgbClr val="333399"/>
                </a:solidFill>
              </a:rPr>
              <a:t>efficiency</a:t>
            </a:r>
            <a:r>
              <a:rPr lang="es-ES" sz="1600" dirty="0">
                <a:solidFill>
                  <a:srgbClr val="333399"/>
                </a:solidFill>
              </a:rPr>
              <a:t> </a:t>
            </a:r>
            <a:r>
              <a:rPr lang="es-ES" sz="1600" dirty="0" err="1">
                <a:solidFill>
                  <a:srgbClr val="333399"/>
                </a:solidFill>
              </a:rPr>
              <a:t>roadmap</a:t>
            </a:r>
            <a:r>
              <a:rPr lang="es-ES" sz="1600" dirty="0">
                <a:solidFill>
                  <a:srgbClr val="333399"/>
                </a:solidFill>
              </a:rPr>
              <a:t> (</a:t>
            </a:r>
            <a:r>
              <a:rPr lang="es-ES" sz="1600" dirty="0" err="1">
                <a:solidFill>
                  <a:srgbClr val="333399"/>
                </a:solidFill>
              </a:rPr>
              <a:t>Europe</a:t>
            </a:r>
            <a:r>
              <a:rPr lang="es-ES" sz="1600" dirty="0">
                <a:solidFill>
                  <a:srgbClr val="333399"/>
                </a:solidFill>
              </a:rPr>
              <a:t> 2020 </a:t>
            </a:r>
            <a:r>
              <a:rPr lang="es-ES" sz="1600" dirty="0" err="1">
                <a:solidFill>
                  <a:srgbClr val="333399"/>
                </a:solidFill>
              </a:rPr>
              <a:t>Strategy</a:t>
            </a:r>
            <a:r>
              <a:rPr lang="es-ES" sz="1600" dirty="0">
                <a:solidFill>
                  <a:srgbClr val="333399"/>
                </a:solidFill>
              </a:rPr>
              <a:t>)</a:t>
            </a:r>
          </a:p>
        </p:txBody>
      </p:sp>
      <p:sp>
        <p:nvSpPr>
          <p:cNvPr id="8" name="CuadroTexto 7">
            <a:extLst>
              <a:ext uri="{FF2B5EF4-FFF2-40B4-BE49-F238E27FC236}">
                <a16:creationId xmlns:a16="http://schemas.microsoft.com/office/drawing/2014/main" id="{2CC0EFA9-E275-417F-81D8-F2A3CEFE74F5}"/>
              </a:ext>
            </a:extLst>
          </p:cNvPr>
          <p:cNvSpPr txBox="1"/>
          <p:nvPr/>
        </p:nvSpPr>
        <p:spPr>
          <a:xfrm>
            <a:off x="122820" y="4498300"/>
            <a:ext cx="2829000" cy="923330"/>
          </a:xfrm>
          <a:prstGeom prst="rect">
            <a:avLst/>
          </a:prstGeom>
          <a:noFill/>
        </p:spPr>
        <p:txBody>
          <a:bodyPr wrap="square" rtlCol="0">
            <a:spAutoFit/>
          </a:bodyPr>
          <a:lstStyle/>
          <a:p>
            <a:pPr algn="ctr"/>
            <a:r>
              <a:rPr lang="es-ES" sz="1800" u="sng" dirty="0" err="1"/>
              <a:t>Clean</a:t>
            </a:r>
            <a:r>
              <a:rPr lang="es-ES" sz="1800" u="sng" dirty="0"/>
              <a:t> &amp; circular</a:t>
            </a:r>
          </a:p>
          <a:p>
            <a:pPr algn="ctr"/>
            <a:r>
              <a:rPr lang="es-ES" sz="1800" u="sng" dirty="0" err="1"/>
              <a:t>economy</a:t>
            </a:r>
            <a:endParaRPr lang="es-ES" sz="1800" u="sng" dirty="0"/>
          </a:p>
          <a:p>
            <a:pPr algn="ctr"/>
            <a:r>
              <a:rPr lang="es-ES" sz="1600" dirty="0">
                <a:solidFill>
                  <a:srgbClr val="333399"/>
                </a:solidFill>
              </a:rPr>
              <a:t>EPR, PRF, SUP</a:t>
            </a:r>
          </a:p>
        </p:txBody>
      </p:sp>
      <p:sp>
        <p:nvSpPr>
          <p:cNvPr id="9" name="CuadroTexto 8">
            <a:extLst>
              <a:ext uri="{FF2B5EF4-FFF2-40B4-BE49-F238E27FC236}">
                <a16:creationId xmlns:a16="http://schemas.microsoft.com/office/drawing/2014/main" id="{3913BF3D-73A7-B587-2A8C-9C2DA9658D0A}"/>
              </a:ext>
            </a:extLst>
          </p:cNvPr>
          <p:cNvSpPr txBox="1"/>
          <p:nvPr/>
        </p:nvSpPr>
        <p:spPr>
          <a:xfrm>
            <a:off x="-98020" y="3035856"/>
            <a:ext cx="2613745" cy="1138773"/>
          </a:xfrm>
          <a:prstGeom prst="rect">
            <a:avLst/>
          </a:prstGeom>
          <a:noFill/>
        </p:spPr>
        <p:txBody>
          <a:bodyPr wrap="square" rtlCol="0">
            <a:spAutoFit/>
          </a:bodyPr>
          <a:lstStyle/>
          <a:p>
            <a:pPr algn="ctr"/>
            <a:r>
              <a:rPr lang="es-ES" sz="1800" u="sng" dirty="0" err="1"/>
              <a:t>Sustainable</a:t>
            </a:r>
            <a:r>
              <a:rPr lang="es-ES" sz="1800" u="sng" dirty="0"/>
              <a:t> &amp;</a:t>
            </a:r>
          </a:p>
          <a:p>
            <a:pPr algn="ctr"/>
            <a:r>
              <a:rPr lang="es-ES" sz="1800" u="sng" dirty="0"/>
              <a:t>Smart </a:t>
            </a:r>
            <a:r>
              <a:rPr lang="es-ES" sz="1800" u="sng" dirty="0" err="1"/>
              <a:t>mobility</a:t>
            </a:r>
            <a:r>
              <a:rPr lang="es-ES" sz="1800" dirty="0"/>
              <a:t>:</a:t>
            </a:r>
          </a:p>
          <a:p>
            <a:pPr algn="ctr"/>
            <a:r>
              <a:rPr lang="es-ES" sz="1600" dirty="0" err="1">
                <a:solidFill>
                  <a:srgbClr val="333399"/>
                </a:solidFill>
              </a:rPr>
              <a:t>Fit</a:t>
            </a:r>
            <a:r>
              <a:rPr lang="es-ES" sz="1600" dirty="0">
                <a:solidFill>
                  <a:srgbClr val="333399"/>
                </a:solidFill>
              </a:rPr>
              <a:t> for 55</a:t>
            </a:r>
          </a:p>
          <a:p>
            <a:pPr algn="ctr"/>
            <a:r>
              <a:rPr lang="es-ES" sz="1600" dirty="0">
                <a:solidFill>
                  <a:srgbClr val="333399"/>
                </a:solidFill>
              </a:rPr>
              <a:t>MARPOL 73/78</a:t>
            </a:r>
          </a:p>
        </p:txBody>
      </p:sp>
      <p:sp>
        <p:nvSpPr>
          <p:cNvPr id="10" name="CuadroTexto 9">
            <a:extLst>
              <a:ext uri="{FF2B5EF4-FFF2-40B4-BE49-F238E27FC236}">
                <a16:creationId xmlns:a16="http://schemas.microsoft.com/office/drawing/2014/main" id="{C1315CB4-CE11-E443-A0DC-89E82E070B6B}"/>
              </a:ext>
            </a:extLst>
          </p:cNvPr>
          <p:cNvSpPr txBox="1"/>
          <p:nvPr/>
        </p:nvSpPr>
        <p:spPr>
          <a:xfrm>
            <a:off x="537812" y="1963981"/>
            <a:ext cx="2613745" cy="615553"/>
          </a:xfrm>
          <a:prstGeom prst="rect">
            <a:avLst/>
          </a:prstGeom>
          <a:noFill/>
        </p:spPr>
        <p:txBody>
          <a:bodyPr wrap="square" rtlCol="0">
            <a:spAutoFit/>
          </a:bodyPr>
          <a:lstStyle/>
          <a:p>
            <a:pPr algn="ctr"/>
            <a:r>
              <a:rPr lang="es-ES" sz="1800" u="sng" dirty="0" err="1"/>
              <a:t>Farm</a:t>
            </a:r>
            <a:r>
              <a:rPr lang="es-ES" sz="1800" u="sng" dirty="0"/>
              <a:t> </a:t>
            </a:r>
            <a:r>
              <a:rPr lang="es-ES" sz="1800" u="sng" dirty="0" err="1"/>
              <a:t>to</a:t>
            </a:r>
            <a:r>
              <a:rPr lang="es-ES" sz="1800" u="sng" dirty="0"/>
              <a:t> </a:t>
            </a:r>
            <a:r>
              <a:rPr lang="es-ES" sz="1800" u="sng" dirty="0" err="1"/>
              <a:t>Fork</a:t>
            </a:r>
            <a:endParaRPr lang="es-ES" sz="1800" u="sng" dirty="0"/>
          </a:p>
          <a:p>
            <a:pPr algn="ctr"/>
            <a:r>
              <a:rPr lang="es-ES" sz="1600" dirty="0">
                <a:solidFill>
                  <a:srgbClr val="333399"/>
                </a:solidFill>
              </a:rPr>
              <a:t>CFP, EU 2020 </a:t>
            </a:r>
            <a:r>
              <a:rPr lang="es-ES" sz="1600" dirty="0" err="1">
                <a:solidFill>
                  <a:srgbClr val="333399"/>
                </a:solidFill>
              </a:rPr>
              <a:t>Strategy</a:t>
            </a:r>
            <a:endParaRPr lang="es-ES" sz="1600" dirty="0">
              <a:solidFill>
                <a:srgbClr val="333399"/>
              </a:solidFill>
            </a:endParaRPr>
          </a:p>
        </p:txBody>
      </p:sp>
      <p:sp>
        <p:nvSpPr>
          <p:cNvPr id="21" name="CuadroTexto 20">
            <a:extLst>
              <a:ext uri="{FF2B5EF4-FFF2-40B4-BE49-F238E27FC236}">
                <a16:creationId xmlns:a16="http://schemas.microsoft.com/office/drawing/2014/main" id="{E72FB137-999A-7B53-4958-85EAFBEF763F}"/>
              </a:ext>
            </a:extLst>
          </p:cNvPr>
          <p:cNvSpPr txBox="1"/>
          <p:nvPr/>
        </p:nvSpPr>
        <p:spPr>
          <a:xfrm>
            <a:off x="7236296" y="5602794"/>
            <a:ext cx="1841199" cy="769441"/>
          </a:xfrm>
          <a:prstGeom prst="rect">
            <a:avLst/>
          </a:prstGeom>
          <a:noFill/>
        </p:spPr>
        <p:txBody>
          <a:bodyPr wrap="square" rtlCol="0">
            <a:spAutoFit/>
          </a:bodyPr>
          <a:lstStyle/>
          <a:p>
            <a:pPr algn="r"/>
            <a:r>
              <a:rPr lang="es-ES" sz="1600" dirty="0" err="1"/>
              <a:t>Financial</a:t>
            </a:r>
            <a:r>
              <a:rPr lang="es-ES" sz="1600" dirty="0"/>
              <a:t> </a:t>
            </a:r>
            <a:r>
              <a:rPr lang="es-ES" sz="1600" dirty="0" err="1"/>
              <a:t>support</a:t>
            </a:r>
            <a:r>
              <a:rPr lang="es-ES" sz="1600" dirty="0"/>
              <a:t>:</a:t>
            </a:r>
          </a:p>
          <a:p>
            <a:pPr algn="r"/>
            <a:r>
              <a:rPr lang="es-ES" sz="1400" dirty="0">
                <a:solidFill>
                  <a:srgbClr val="333399"/>
                </a:solidFill>
              </a:rPr>
              <a:t>EMFAF, </a:t>
            </a:r>
            <a:r>
              <a:rPr lang="es-ES" sz="1400" dirty="0" err="1">
                <a:solidFill>
                  <a:srgbClr val="333399"/>
                </a:solidFill>
              </a:rPr>
              <a:t>LAGs</a:t>
            </a:r>
            <a:r>
              <a:rPr lang="es-ES" sz="1400" dirty="0">
                <a:solidFill>
                  <a:srgbClr val="333399"/>
                </a:solidFill>
              </a:rPr>
              <a:t>, </a:t>
            </a:r>
            <a:r>
              <a:rPr lang="es-ES" sz="1400" dirty="0" err="1">
                <a:solidFill>
                  <a:srgbClr val="333399"/>
                </a:solidFill>
              </a:rPr>
              <a:t>others</a:t>
            </a:r>
            <a:endParaRPr lang="es-ES" sz="1400" dirty="0">
              <a:solidFill>
                <a:srgbClr val="333399"/>
              </a:solidFill>
            </a:endParaRPr>
          </a:p>
        </p:txBody>
      </p:sp>
      <p:sp>
        <p:nvSpPr>
          <p:cNvPr id="2" name="Rectángulo: esquinas redondeadas 1">
            <a:extLst>
              <a:ext uri="{FF2B5EF4-FFF2-40B4-BE49-F238E27FC236}">
                <a16:creationId xmlns:a16="http://schemas.microsoft.com/office/drawing/2014/main" id="{15AE983E-2EB6-2448-CFB5-503B5E897F62}"/>
              </a:ext>
            </a:extLst>
          </p:cNvPr>
          <p:cNvSpPr/>
          <p:nvPr/>
        </p:nvSpPr>
        <p:spPr>
          <a:xfrm>
            <a:off x="7236296" y="5579458"/>
            <a:ext cx="1841199" cy="79277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13">
            <a:extLst>
              <a:ext uri="{FF2B5EF4-FFF2-40B4-BE49-F238E27FC236}">
                <a16:creationId xmlns:a16="http://schemas.microsoft.com/office/drawing/2014/main" id="{BA130DB5-42BE-AA9F-D301-858F66785170}"/>
              </a:ext>
            </a:extLst>
          </p:cNvPr>
          <p:cNvCxnSpPr>
            <a:cxnSpLocks/>
          </p:cNvCxnSpPr>
          <p:nvPr/>
        </p:nvCxnSpPr>
        <p:spPr>
          <a:xfrm>
            <a:off x="2123281" y="3652341"/>
            <a:ext cx="6887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FA3BA39A-9C11-2A97-20B8-168F6C0C110E}"/>
              </a:ext>
            </a:extLst>
          </p:cNvPr>
          <p:cNvCxnSpPr>
            <a:cxnSpLocks/>
          </p:cNvCxnSpPr>
          <p:nvPr/>
        </p:nvCxnSpPr>
        <p:spPr>
          <a:xfrm>
            <a:off x="4427984" y="4581128"/>
            <a:ext cx="0" cy="288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839314FA-13CB-2E22-EA03-E7B7C2E97F58}"/>
              </a:ext>
            </a:extLst>
          </p:cNvPr>
          <p:cNvCxnSpPr>
            <a:cxnSpLocks/>
          </p:cNvCxnSpPr>
          <p:nvPr/>
        </p:nvCxnSpPr>
        <p:spPr>
          <a:xfrm flipV="1">
            <a:off x="2805372" y="4351127"/>
            <a:ext cx="529740" cy="237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C8826638-FDB0-FE6C-60C8-5FB794592849}"/>
              </a:ext>
            </a:extLst>
          </p:cNvPr>
          <p:cNvCxnSpPr>
            <a:cxnSpLocks/>
          </p:cNvCxnSpPr>
          <p:nvPr/>
        </p:nvCxnSpPr>
        <p:spPr>
          <a:xfrm flipV="1">
            <a:off x="5868144" y="3035856"/>
            <a:ext cx="529740" cy="237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71" name="Conector recto 7170">
            <a:extLst>
              <a:ext uri="{FF2B5EF4-FFF2-40B4-BE49-F238E27FC236}">
                <a16:creationId xmlns:a16="http://schemas.microsoft.com/office/drawing/2014/main" id="{CA0F0989-22AD-29CC-BCF7-FED759759B8A}"/>
              </a:ext>
            </a:extLst>
          </p:cNvPr>
          <p:cNvCxnSpPr>
            <a:cxnSpLocks/>
          </p:cNvCxnSpPr>
          <p:nvPr/>
        </p:nvCxnSpPr>
        <p:spPr>
          <a:xfrm>
            <a:off x="2739054" y="2624773"/>
            <a:ext cx="621904" cy="324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73" name="Conector recto 7172">
            <a:extLst>
              <a:ext uri="{FF2B5EF4-FFF2-40B4-BE49-F238E27FC236}">
                <a16:creationId xmlns:a16="http://schemas.microsoft.com/office/drawing/2014/main" id="{A3222AA3-3064-2731-E090-1A8E770ACF24}"/>
              </a:ext>
            </a:extLst>
          </p:cNvPr>
          <p:cNvCxnSpPr>
            <a:cxnSpLocks/>
          </p:cNvCxnSpPr>
          <p:nvPr/>
        </p:nvCxnSpPr>
        <p:spPr>
          <a:xfrm>
            <a:off x="5797594" y="4112142"/>
            <a:ext cx="621904" cy="324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371E2406-827D-91B5-5E6A-4819323CBCC1}"/>
              </a:ext>
            </a:extLst>
          </p:cNvPr>
          <p:cNvSpPr txBox="1"/>
          <p:nvPr/>
        </p:nvSpPr>
        <p:spPr>
          <a:xfrm>
            <a:off x="2945178" y="1484784"/>
            <a:ext cx="2808312" cy="923330"/>
          </a:xfrm>
          <a:prstGeom prst="rect">
            <a:avLst/>
          </a:prstGeom>
          <a:noFill/>
        </p:spPr>
        <p:txBody>
          <a:bodyPr wrap="square" rtlCol="0">
            <a:spAutoFit/>
          </a:bodyPr>
          <a:lstStyle/>
          <a:p>
            <a:pPr algn="ctr"/>
            <a:r>
              <a:rPr lang="es-ES" sz="1800" u="sng" dirty="0" err="1"/>
              <a:t>Climate</a:t>
            </a:r>
            <a:r>
              <a:rPr lang="es-ES" sz="1800" u="sng" dirty="0"/>
              <a:t> </a:t>
            </a:r>
            <a:r>
              <a:rPr lang="es-ES" sz="1800" u="sng" dirty="0" err="1"/>
              <a:t>Ambition</a:t>
            </a:r>
            <a:endParaRPr lang="es-ES" sz="1800" u="sng" dirty="0"/>
          </a:p>
          <a:p>
            <a:pPr algn="ctr"/>
            <a:r>
              <a:rPr lang="es-ES" sz="1800" dirty="0"/>
              <a:t>Energy </a:t>
            </a:r>
            <a:r>
              <a:rPr lang="es-ES" sz="1800" dirty="0" err="1"/>
              <a:t>efficient</a:t>
            </a:r>
            <a:r>
              <a:rPr lang="es-ES" sz="1800" dirty="0"/>
              <a:t> INVESTMENT</a:t>
            </a:r>
          </a:p>
        </p:txBody>
      </p:sp>
      <p:cxnSp>
        <p:nvCxnSpPr>
          <p:cNvPr id="17" name="Conector recto 16">
            <a:extLst>
              <a:ext uri="{FF2B5EF4-FFF2-40B4-BE49-F238E27FC236}">
                <a16:creationId xmlns:a16="http://schemas.microsoft.com/office/drawing/2014/main" id="{14622562-B301-BDD0-486F-FE4C821AF188}"/>
              </a:ext>
            </a:extLst>
          </p:cNvPr>
          <p:cNvCxnSpPr>
            <a:cxnSpLocks/>
          </p:cNvCxnSpPr>
          <p:nvPr/>
        </p:nvCxnSpPr>
        <p:spPr>
          <a:xfrm>
            <a:off x="4427984" y="2408114"/>
            <a:ext cx="0" cy="288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93E579B-B55C-EAA6-A847-D160CD73CCF5}"/>
              </a:ext>
            </a:extLst>
          </p:cNvPr>
          <p:cNvSpPr>
            <a:spLocks noGrp="1" noChangeArrowheads="1"/>
          </p:cNvSpPr>
          <p:nvPr>
            <p:ph type="title"/>
          </p:nvPr>
        </p:nvSpPr>
        <p:spPr>
          <a:xfrm>
            <a:off x="468313" y="836712"/>
            <a:ext cx="8229600" cy="792162"/>
          </a:xfrm>
        </p:spPr>
        <p:txBody>
          <a:bodyPr/>
          <a:lstStyle/>
          <a:p>
            <a:pPr algn="ctr"/>
            <a:r>
              <a:rPr lang="en-GB" altLang="en-US" sz="2600" dirty="0">
                <a:solidFill>
                  <a:srgbClr val="FF6600"/>
                </a:solidFill>
                <a:latin typeface="Arial Black" panose="020B0A04020102020204" pitchFamily="34" charset="0"/>
              </a:rPr>
              <a:t>2. </a:t>
            </a:r>
            <a:r>
              <a:rPr lang="en-US" altLang="en-US" sz="2600" dirty="0">
                <a:solidFill>
                  <a:srgbClr val="FF6600"/>
                </a:solidFill>
                <a:latin typeface="Arial Black" panose="020B0A04020102020204" pitchFamily="34" charset="0"/>
              </a:rPr>
              <a:t>Decarbonisation aspects for </a:t>
            </a:r>
            <a:r>
              <a:rPr lang="en-US" altLang="en-US" sz="2600" dirty="0" smtClean="0">
                <a:solidFill>
                  <a:srgbClr val="FF6600"/>
                </a:solidFill>
                <a:latin typeface="Arial Black" panose="020B0A04020102020204" pitchFamily="34" charset="0"/>
              </a:rPr>
              <a:t/>
            </a:r>
            <a:br>
              <a:rPr lang="en-US" altLang="en-US" sz="2600" dirty="0" smtClean="0">
                <a:solidFill>
                  <a:srgbClr val="FF6600"/>
                </a:solidFill>
                <a:latin typeface="Arial Black" panose="020B0A04020102020204" pitchFamily="34" charset="0"/>
              </a:rPr>
            </a:br>
            <a:r>
              <a:rPr lang="en-US" altLang="en-US" sz="2600" dirty="0" smtClean="0">
                <a:solidFill>
                  <a:srgbClr val="FF6600"/>
                </a:solidFill>
                <a:latin typeface="Arial Black" panose="020B0A04020102020204" pitchFamily="34" charset="0"/>
              </a:rPr>
              <a:t>EU’s fishing </a:t>
            </a:r>
            <a:r>
              <a:rPr lang="en-US" altLang="en-US" sz="2600" dirty="0">
                <a:solidFill>
                  <a:srgbClr val="FF6600"/>
                </a:solidFill>
                <a:latin typeface="Arial Black" panose="020B0A04020102020204" pitchFamily="34" charset="0"/>
              </a:rPr>
              <a:t>fleet</a:t>
            </a:r>
            <a:endParaRPr lang="en-GB" altLang="en-US" sz="2600" dirty="0">
              <a:solidFill>
                <a:srgbClr val="FF6600"/>
              </a:solidFill>
            </a:endParaRPr>
          </a:p>
        </p:txBody>
      </p:sp>
      <p:sp>
        <p:nvSpPr>
          <p:cNvPr id="10243" name="Content Placeholder 2">
            <a:extLst>
              <a:ext uri="{FF2B5EF4-FFF2-40B4-BE49-F238E27FC236}">
                <a16:creationId xmlns:a16="http://schemas.microsoft.com/office/drawing/2014/main" id="{7D2E43A0-08D3-4FBF-3568-82960B3DEB7E}"/>
              </a:ext>
            </a:extLst>
          </p:cNvPr>
          <p:cNvSpPr>
            <a:spLocks noGrp="1" noChangeArrowheads="1"/>
          </p:cNvSpPr>
          <p:nvPr>
            <p:ph idx="1"/>
          </p:nvPr>
        </p:nvSpPr>
        <p:spPr>
          <a:xfrm>
            <a:off x="322689" y="1889705"/>
            <a:ext cx="8569791" cy="4392612"/>
          </a:xfrm>
        </p:spPr>
        <p:txBody>
          <a:bodyPr/>
          <a:lstStyle/>
          <a:p>
            <a:pPr eaLnBrk="1" hangingPunct="1">
              <a:lnSpc>
                <a:spcPct val="90000"/>
              </a:lnSpc>
              <a:spcBef>
                <a:spcPct val="0"/>
              </a:spcBef>
              <a:buClr>
                <a:srgbClr val="009999"/>
              </a:buClr>
              <a:buFontTx/>
              <a:buNone/>
            </a:pPr>
            <a:r>
              <a:rPr lang="en-GB" altLang="en-US" sz="2200" dirty="0">
                <a:solidFill>
                  <a:srgbClr val="333399"/>
                </a:solidFill>
                <a:latin typeface="Arial Black" panose="020B0A04020102020204" pitchFamily="34" charset="0"/>
              </a:rPr>
              <a:t>Current situation:</a:t>
            </a:r>
          </a:p>
          <a:p>
            <a:pPr marL="0" indent="0" eaLnBrk="1" hangingPunct="1">
              <a:lnSpc>
                <a:spcPct val="90000"/>
              </a:lnSpc>
              <a:spcBef>
                <a:spcPct val="0"/>
              </a:spcBef>
              <a:buClr>
                <a:srgbClr val="009999"/>
              </a:buClr>
              <a:buFontTx/>
              <a:buNone/>
            </a:pPr>
            <a:r>
              <a:rPr lang="en-GB" altLang="en-US" sz="1800" dirty="0">
                <a:solidFill>
                  <a:srgbClr val="808080"/>
                </a:solidFill>
              </a:rPr>
              <a:t>Solutions are available, funding ready and regulations in place but implementation of solutions is very low at EU level due to several barriers. </a:t>
            </a:r>
          </a:p>
          <a:p>
            <a:pPr marL="0" indent="0" eaLnBrk="1" hangingPunct="1">
              <a:lnSpc>
                <a:spcPct val="90000"/>
              </a:lnSpc>
              <a:spcBef>
                <a:spcPct val="0"/>
              </a:spcBef>
              <a:buClr>
                <a:srgbClr val="009999"/>
              </a:buClr>
              <a:buFontTx/>
              <a:buNone/>
            </a:pPr>
            <a:endParaRPr lang="en-GB" altLang="en-US" sz="1800" dirty="0">
              <a:solidFill>
                <a:srgbClr val="808080"/>
              </a:solidFill>
            </a:endParaRPr>
          </a:p>
          <a:p>
            <a:pPr marL="0" indent="0" eaLnBrk="1" hangingPunct="1">
              <a:lnSpc>
                <a:spcPct val="90000"/>
              </a:lnSpc>
              <a:spcBef>
                <a:spcPct val="0"/>
              </a:spcBef>
              <a:buClr>
                <a:srgbClr val="009999"/>
              </a:buClr>
              <a:buFontTx/>
              <a:buNone/>
            </a:pPr>
            <a:r>
              <a:rPr lang="en-GB" altLang="en-US" sz="1800" dirty="0">
                <a:solidFill>
                  <a:srgbClr val="808080"/>
                </a:solidFill>
              </a:rPr>
              <a:t>The fuel price has increased from </a:t>
            </a:r>
            <a:r>
              <a:rPr lang="en-GB" altLang="en-US" sz="1800" dirty="0" smtClean="0">
                <a:solidFill>
                  <a:srgbClr val="808080"/>
                </a:solidFill>
              </a:rPr>
              <a:t>0.2 €/L to 1.20 €</a:t>
            </a:r>
            <a:r>
              <a:rPr lang="en-GB" altLang="en-US" sz="1800" dirty="0">
                <a:solidFill>
                  <a:srgbClr val="808080"/>
                </a:solidFill>
              </a:rPr>
              <a:t>/L (2002-2022).  </a:t>
            </a:r>
          </a:p>
          <a:p>
            <a:pPr marL="0" indent="0" eaLnBrk="1" hangingPunct="1">
              <a:lnSpc>
                <a:spcPct val="90000"/>
              </a:lnSpc>
              <a:spcBef>
                <a:spcPct val="0"/>
              </a:spcBef>
              <a:buClr>
                <a:srgbClr val="009999"/>
              </a:buClr>
              <a:buFontTx/>
              <a:buNone/>
            </a:pPr>
            <a:endParaRPr lang="en-GB" altLang="en-US" sz="2400" dirty="0">
              <a:solidFill>
                <a:srgbClr val="808080"/>
              </a:solidFill>
            </a:endParaRPr>
          </a:p>
          <a:p>
            <a:pPr eaLnBrk="1" hangingPunct="1">
              <a:lnSpc>
                <a:spcPct val="90000"/>
              </a:lnSpc>
              <a:spcBef>
                <a:spcPct val="0"/>
              </a:spcBef>
              <a:buFontTx/>
              <a:buNone/>
            </a:pPr>
            <a:r>
              <a:rPr lang="en-GB" altLang="en-US" sz="2200" dirty="0">
                <a:solidFill>
                  <a:srgbClr val="333399"/>
                </a:solidFill>
                <a:latin typeface="Arial Black" panose="020B0A04020102020204" pitchFamily="34" charset="0"/>
              </a:rPr>
              <a:t>Definition:</a:t>
            </a:r>
          </a:p>
          <a:p>
            <a:pPr eaLnBrk="1" hangingPunct="1">
              <a:lnSpc>
                <a:spcPct val="90000"/>
              </a:lnSpc>
              <a:spcBef>
                <a:spcPct val="0"/>
              </a:spcBef>
              <a:buClr>
                <a:srgbClr val="333399"/>
              </a:buClr>
              <a:buFont typeface="Wingdings" panose="05000000000000000000" pitchFamily="2" charset="2"/>
              <a:buChar char="§"/>
            </a:pPr>
            <a:r>
              <a:rPr lang="en-GB" altLang="en-US" sz="1800" b="1" dirty="0">
                <a:solidFill>
                  <a:srgbClr val="808080"/>
                </a:solidFill>
              </a:rPr>
              <a:t>Energy efficient: </a:t>
            </a:r>
            <a:r>
              <a:rPr lang="en-GB" altLang="en-US" sz="1800" dirty="0">
                <a:solidFill>
                  <a:srgbClr val="808080"/>
                </a:solidFill>
              </a:rPr>
              <a:t>Fuel consumption </a:t>
            </a:r>
            <a:r>
              <a:rPr lang="en-GB" altLang="en-US" sz="1800" dirty="0">
                <a:solidFill>
                  <a:srgbClr val="808080"/>
                </a:solidFill>
                <a:sym typeface="Wingdings" panose="05000000000000000000" pitchFamily="2" charset="2"/>
              </a:rPr>
              <a:t></a:t>
            </a:r>
            <a:r>
              <a:rPr lang="en-GB" altLang="en-US" sz="1800" dirty="0">
                <a:solidFill>
                  <a:srgbClr val="808080"/>
                </a:solidFill>
              </a:rPr>
              <a:t> exploiting fishing stocks in an energy efficient manner: </a:t>
            </a:r>
          </a:p>
          <a:p>
            <a:pPr marL="0" indent="0" eaLnBrk="1" hangingPunct="1">
              <a:lnSpc>
                <a:spcPct val="90000"/>
              </a:lnSpc>
              <a:spcBef>
                <a:spcPct val="0"/>
              </a:spcBef>
              <a:buClr>
                <a:srgbClr val="333399"/>
              </a:buClr>
              <a:buNone/>
            </a:pPr>
            <a:endParaRPr lang="en-GB" altLang="en-US" sz="2200" dirty="0">
              <a:solidFill>
                <a:srgbClr val="808080"/>
              </a:solidFill>
            </a:endParaRPr>
          </a:p>
          <a:p>
            <a:pPr marL="457200" lvl="1" indent="0" eaLnBrk="1" hangingPunct="1">
              <a:lnSpc>
                <a:spcPct val="90000"/>
              </a:lnSpc>
              <a:spcBef>
                <a:spcPct val="0"/>
              </a:spcBef>
              <a:buClr>
                <a:srgbClr val="333399"/>
              </a:buClr>
              <a:buNone/>
            </a:pPr>
            <a:r>
              <a:rPr lang="en-GB" altLang="en-US" sz="2200" dirty="0">
                <a:solidFill>
                  <a:srgbClr val="808080"/>
                </a:solidFill>
                <a:sym typeface="Wingdings" panose="05000000000000000000" pitchFamily="2" charset="2"/>
              </a:rPr>
              <a:t>	</a:t>
            </a:r>
            <a:r>
              <a:rPr lang="en-GB" altLang="en-US" sz="1800" dirty="0">
                <a:solidFill>
                  <a:srgbClr val="808080"/>
                </a:solidFill>
                <a:sym typeface="Wingdings" panose="05000000000000000000" pitchFamily="2" charset="2"/>
              </a:rPr>
              <a:t>indicator </a:t>
            </a:r>
            <a:r>
              <a:rPr lang="en-GB" altLang="en-US" sz="1800" b="1" dirty="0">
                <a:solidFill>
                  <a:srgbClr val="333399"/>
                </a:solidFill>
                <a:sym typeface="Wingdings" panose="05000000000000000000" pitchFamily="2" charset="2"/>
              </a:rPr>
              <a:t>FUI</a:t>
            </a:r>
            <a:r>
              <a:rPr lang="en-GB" altLang="en-US" sz="1800" dirty="0">
                <a:solidFill>
                  <a:srgbClr val="808080"/>
                </a:solidFill>
                <a:sym typeface="Wingdings" panose="05000000000000000000" pitchFamily="2" charset="2"/>
              </a:rPr>
              <a:t> </a:t>
            </a:r>
            <a:r>
              <a:rPr lang="en-GB" altLang="en-US" sz="1800" dirty="0">
                <a:solidFill>
                  <a:srgbClr val="333399"/>
                </a:solidFill>
                <a:sym typeface="Wingdings" panose="05000000000000000000" pitchFamily="2" charset="2"/>
              </a:rPr>
              <a:t>(fuel use intensity)</a:t>
            </a:r>
          </a:p>
          <a:p>
            <a:pPr marL="457200" lvl="1" indent="0" eaLnBrk="1" hangingPunct="1">
              <a:lnSpc>
                <a:spcPct val="90000"/>
              </a:lnSpc>
              <a:spcBef>
                <a:spcPct val="0"/>
              </a:spcBef>
              <a:buClr>
                <a:srgbClr val="333399"/>
              </a:buClr>
              <a:buNone/>
            </a:pPr>
            <a:endParaRPr lang="en-GB" altLang="en-US" sz="2200" dirty="0">
              <a:solidFill>
                <a:srgbClr val="808080"/>
              </a:solidFill>
            </a:endParaRPr>
          </a:p>
          <a:p>
            <a:pPr eaLnBrk="1" hangingPunct="1">
              <a:lnSpc>
                <a:spcPct val="90000"/>
              </a:lnSpc>
              <a:spcBef>
                <a:spcPct val="0"/>
              </a:spcBef>
              <a:buClr>
                <a:srgbClr val="333399"/>
              </a:buClr>
              <a:buFont typeface="Wingdings" panose="05000000000000000000" pitchFamily="2" charset="2"/>
              <a:buChar char="§"/>
            </a:pPr>
            <a:r>
              <a:rPr lang="en-GB" altLang="en-US" sz="1800" b="1" dirty="0">
                <a:solidFill>
                  <a:srgbClr val="808080"/>
                </a:solidFill>
              </a:rPr>
              <a:t>Low carbon: </a:t>
            </a:r>
            <a:r>
              <a:rPr lang="en-GB" altLang="en-US" sz="1800" dirty="0">
                <a:solidFill>
                  <a:srgbClr val="808080"/>
                </a:solidFill>
              </a:rPr>
              <a:t>GHG emissions </a:t>
            </a:r>
          </a:p>
          <a:p>
            <a:pPr marL="0" indent="0" eaLnBrk="1" hangingPunct="1">
              <a:lnSpc>
                <a:spcPct val="90000"/>
              </a:lnSpc>
              <a:spcBef>
                <a:spcPct val="0"/>
              </a:spcBef>
              <a:buClr>
                <a:srgbClr val="333399"/>
              </a:buClr>
              <a:buNone/>
            </a:pPr>
            <a:r>
              <a:rPr lang="en-GB" altLang="en-US" sz="1800" b="1" dirty="0">
                <a:solidFill>
                  <a:srgbClr val="808080"/>
                </a:solidFill>
                <a:sym typeface="Wingdings" panose="05000000000000000000" pitchFamily="2" charset="2"/>
              </a:rPr>
              <a:t>         </a:t>
            </a:r>
            <a:r>
              <a:rPr lang="en-GB" altLang="en-US" sz="1800" dirty="0">
                <a:solidFill>
                  <a:srgbClr val="808080"/>
                </a:solidFill>
              </a:rPr>
              <a:t>Using alternative energy (fuels, electricity) that emits less GHG 	emissions </a:t>
            </a:r>
          </a:p>
          <a:p>
            <a:pPr marL="0" indent="0" eaLnBrk="1" hangingPunct="1">
              <a:lnSpc>
                <a:spcPct val="90000"/>
              </a:lnSpc>
              <a:spcBef>
                <a:spcPct val="0"/>
              </a:spcBef>
              <a:buClr>
                <a:srgbClr val="333399"/>
              </a:buClr>
              <a:buNone/>
            </a:pPr>
            <a:r>
              <a:rPr lang="en-GB" altLang="en-US" sz="1800" dirty="0">
                <a:solidFill>
                  <a:srgbClr val="808080"/>
                </a:solidFill>
                <a:sym typeface="Wingdings" panose="05000000000000000000" pitchFamily="2" charset="2"/>
              </a:rPr>
              <a:t>         A</a:t>
            </a:r>
            <a:r>
              <a:rPr lang="en-GB" altLang="en-US" sz="1800" dirty="0">
                <a:solidFill>
                  <a:srgbClr val="808080"/>
                </a:solidFill>
              </a:rPr>
              <a:t>lternative refrigerants.</a:t>
            </a:r>
          </a:p>
          <a:p>
            <a:pPr eaLnBrk="1" hangingPunct="1">
              <a:lnSpc>
                <a:spcPct val="90000"/>
              </a:lnSpc>
              <a:spcBef>
                <a:spcPct val="0"/>
              </a:spcBef>
              <a:buClr>
                <a:srgbClr val="009999"/>
              </a:buClr>
              <a:buFont typeface="Wingdings" panose="05000000000000000000" pitchFamily="2" charset="2"/>
              <a:buChar char="§"/>
            </a:pPr>
            <a:endParaRPr lang="de-DE" altLang="en-US" sz="2400" dirty="0">
              <a:solidFill>
                <a:srgbClr val="808080"/>
              </a:solidFill>
              <a:latin typeface="Arial Black" panose="020B0A04020102020204" pitchFamily="34" charset="0"/>
            </a:endParaRPr>
          </a:p>
          <a:p>
            <a:pPr eaLnBrk="1" hangingPunct="1">
              <a:lnSpc>
                <a:spcPct val="90000"/>
              </a:lnSpc>
              <a:spcBef>
                <a:spcPct val="0"/>
              </a:spcBef>
              <a:buClr>
                <a:srgbClr val="009999"/>
              </a:buClr>
              <a:buFontTx/>
              <a:buNone/>
            </a:pPr>
            <a:endParaRPr lang="en-GB" altLang="en-US" sz="2400" dirty="0">
              <a:solidFill>
                <a:srgbClr val="808080"/>
              </a:solidFill>
              <a:cs typeface="Arial" panose="020B0604020202020204" pitchFamily="34" charset="0"/>
            </a:endParaRPr>
          </a:p>
        </p:txBody>
      </p:sp>
      <p:sp>
        <p:nvSpPr>
          <p:cNvPr id="4100" name="Date Placeholder 3">
            <a:extLst>
              <a:ext uri="{FF2B5EF4-FFF2-40B4-BE49-F238E27FC236}">
                <a16:creationId xmlns:a16="http://schemas.microsoft.com/office/drawing/2014/main" id="{1C1BD2C9-40C5-390A-ABD4-FA33A4FD95B9}"/>
              </a:ext>
            </a:extLst>
          </p:cNvPr>
          <p:cNvSpPr>
            <a:spLocks noGrp="1"/>
          </p:cNvSpPr>
          <p:nvPr>
            <p:ph type="dt" sz="quarter" idx="10"/>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s-ES"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F9FE18FE-589F-24B7-66CB-8B0E6C821F16}"/>
              </a:ext>
            </a:extLst>
          </p:cNvPr>
          <p:cNvSpPr>
            <a:spLocks noGrp="1"/>
          </p:cNvSpPr>
          <p:nvPr>
            <p:ph type="ftr" sz="quarter" idx="11"/>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10246" name="Slide Number Placeholder 5">
            <a:extLst>
              <a:ext uri="{FF2B5EF4-FFF2-40B4-BE49-F238E27FC236}">
                <a16:creationId xmlns:a16="http://schemas.microsoft.com/office/drawing/2014/main" id="{2AF54970-857F-37AD-9C80-36B97E8D6D88}"/>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CC68AF-93ED-4056-886F-82CD52D3D0BC}" type="slidenum">
              <a:rPr lang="en-GB" altLang="en-US" sz="1200">
                <a:solidFill>
                  <a:schemeClr val="bg1"/>
                </a:solidFill>
              </a:rPr>
              <a:pPr>
                <a:spcBef>
                  <a:spcPct val="0"/>
                </a:spcBef>
                <a:buFontTx/>
                <a:buNone/>
              </a:pPr>
              <a:t>4</a:t>
            </a:fld>
            <a:endParaRPr lang="en-GB" altLang="en-US" sz="1200">
              <a:solidFill>
                <a:schemeClr val="bg1"/>
              </a:solidFill>
            </a:endParaRPr>
          </a:p>
        </p:txBody>
      </p:sp>
      <p:pic>
        <p:nvPicPr>
          <p:cNvPr id="6" name="Imagen 5">
            <a:extLst>
              <a:ext uri="{FF2B5EF4-FFF2-40B4-BE49-F238E27FC236}">
                <a16:creationId xmlns:a16="http://schemas.microsoft.com/office/drawing/2014/main" id="{5A93CB8D-ACFE-3D6E-3500-B0E0C85336C1}"/>
              </a:ext>
            </a:extLst>
          </p:cNvPr>
          <p:cNvPicPr>
            <a:picLocks noChangeAspect="1"/>
          </p:cNvPicPr>
          <p:nvPr/>
        </p:nvPicPr>
        <p:blipFill rotWithShape="1">
          <a:blip r:embed="rId3"/>
          <a:srcRect l="40482" r="39278" b="-2162"/>
          <a:stretch/>
        </p:blipFill>
        <p:spPr>
          <a:xfrm>
            <a:off x="5436096" y="4365104"/>
            <a:ext cx="2529281" cy="809370"/>
          </a:xfrm>
          <a:prstGeom prst="rect">
            <a:avLst/>
          </a:prstGeom>
        </p:spPr>
      </p:pic>
    </p:spTree>
    <p:extLst>
      <p:ext uri="{BB962C8B-B14F-4D97-AF65-F5344CB8AC3E}">
        <p14:creationId xmlns:p14="http://schemas.microsoft.com/office/powerpoint/2010/main" val="98829519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9CE8354-044A-B125-29FD-26EEA5FBFAE0}"/>
              </a:ext>
            </a:extLst>
          </p:cNvPr>
          <p:cNvSpPr>
            <a:spLocks noGrp="1"/>
          </p:cNvSpPr>
          <p:nvPr>
            <p:ph type="dt" sz="quarter" idx="10"/>
          </p:nvPr>
        </p:nvSpPr>
        <p:spPr/>
        <p:txBody>
          <a:bodyPr/>
          <a:lstStyle/>
          <a:p>
            <a:pPr>
              <a:defRPr/>
            </a:pPr>
            <a:r>
              <a:rPr lang="en-GB" dirty="0"/>
              <a:t>23</a:t>
            </a:r>
            <a:r>
              <a:rPr lang="hu-HU" dirty="0"/>
              <a:t>/</a:t>
            </a:r>
            <a:r>
              <a:rPr lang="es-ES" dirty="0"/>
              <a:t>10</a:t>
            </a:r>
            <a:r>
              <a:rPr lang="hu-HU" dirty="0"/>
              <a:t>/20</a:t>
            </a:r>
            <a:r>
              <a:rPr lang="en-GB" dirty="0"/>
              <a:t>23</a:t>
            </a:r>
          </a:p>
        </p:txBody>
      </p:sp>
      <p:sp>
        <p:nvSpPr>
          <p:cNvPr id="5" name="Footer Placeholder 4">
            <a:extLst>
              <a:ext uri="{FF2B5EF4-FFF2-40B4-BE49-F238E27FC236}">
                <a16:creationId xmlns:a16="http://schemas.microsoft.com/office/drawing/2014/main" id="{71993833-553D-1F58-2861-16251B69DB2D}"/>
              </a:ext>
            </a:extLst>
          </p:cNvPr>
          <p:cNvSpPr>
            <a:spLocks noGrp="1"/>
          </p:cNvSpPr>
          <p:nvPr>
            <p:ph type="ftr" sz="quarter" idx="11"/>
          </p:nvPr>
        </p:nvSpPr>
        <p:spPr/>
        <p:txBody>
          <a:bodyPr/>
          <a:lstStyle/>
          <a:p>
            <a:pPr>
              <a:defRPr/>
            </a:pPr>
            <a:r>
              <a:rPr lang="en-GB" altLang="en-US" dirty="0"/>
              <a:t>Presentation for the Committee on Fisheries (PECH)</a:t>
            </a:r>
          </a:p>
        </p:txBody>
      </p:sp>
      <p:sp>
        <p:nvSpPr>
          <p:cNvPr id="12292" name="Slide Number Placeholder 5">
            <a:extLst>
              <a:ext uri="{FF2B5EF4-FFF2-40B4-BE49-F238E27FC236}">
                <a16:creationId xmlns:a16="http://schemas.microsoft.com/office/drawing/2014/main" id="{9C55B40C-0675-148B-2C53-4CBFDBF13AD9}"/>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FA7827-38D7-40B9-A2B1-8E8659B2F2FA}" type="slidenum">
              <a:rPr lang="en-GB" altLang="en-US" sz="1200">
                <a:solidFill>
                  <a:schemeClr val="bg1"/>
                </a:solidFill>
              </a:rPr>
              <a:pPr>
                <a:spcBef>
                  <a:spcPct val="0"/>
                </a:spcBef>
                <a:buFontTx/>
                <a:buNone/>
              </a:pPr>
              <a:t>5</a:t>
            </a:fld>
            <a:endParaRPr lang="en-GB" altLang="en-US" sz="1200">
              <a:solidFill>
                <a:schemeClr val="bg1"/>
              </a:solidFill>
            </a:endParaRPr>
          </a:p>
        </p:txBody>
      </p:sp>
      <p:pic>
        <p:nvPicPr>
          <p:cNvPr id="12293" name="Imagen 6" descr="Diagrama&#10;&#10;Descripción generada automáticamente">
            <a:extLst>
              <a:ext uri="{FF2B5EF4-FFF2-40B4-BE49-F238E27FC236}">
                <a16:creationId xmlns:a16="http://schemas.microsoft.com/office/drawing/2014/main" id="{3F29F2B2-A66B-6823-7B09-5248CE3A83B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1694245"/>
            <a:ext cx="9144000"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Content Placeholder 2">
            <a:extLst>
              <a:ext uri="{FF2B5EF4-FFF2-40B4-BE49-F238E27FC236}">
                <a16:creationId xmlns:a16="http://schemas.microsoft.com/office/drawing/2014/main" id="{91526EDB-85AB-730D-CA21-AEF2080F1538}"/>
              </a:ext>
            </a:extLst>
          </p:cNvPr>
          <p:cNvSpPr>
            <a:spLocks noGrp="1" noChangeArrowheads="1"/>
          </p:cNvSpPr>
          <p:nvPr>
            <p:ph idx="1"/>
          </p:nvPr>
        </p:nvSpPr>
        <p:spPr>
          <a:xfrm>
            <a:off x="251520" y="955984"/>
            <a:ext cx="8784975" cy="503238"/>
          </a:xfrm>
        </p:spPr>
        <p:txBody>
          <a:bodyPr/>
          <a:lstStyle/>
          <a:p>
            <a:pPr eaLnBrk="1" hangingPunct="1">
              <a:lnSpc>
                <a:spcPct val="90000"/>
              </a:lnSpc>
              <a:spcBef>
                <a:spcPct val="0"/>
              </a:spcBef>
              <a:buFontTx/>
              <a:buNone/>
            </a:pPr>
            <a:r>
              <a:rPr lang="en-GB" altLang="en-US" sz="2000" b="1" dirty="0" smtClean="0">
                <a:solidFill>
                  <a:srgbClr val="333399"/>
                </a:solidFill>
                <a:latin typeface="Arial Black" panose="020B0A04020102020204" pitchFamily="34" charset="0"/>
              </a:rPr>
              <a:t>2.1 Decarbonisation </a:t>
            </a:r>
            <a:r>
              <a:rPr lang="en-GB" altLang="en-US" sz="2000" b="1" dirty="0">
                <a:solidFill>
                  <a:srgbClr val="333399"/>
                </a:solidFill>
                <a:latin typeface="Arial Black" panose="020B0A04020102020204" pitchFamily="34" charset="0"/>
              </a:rPr>
              <a:t>solutions that can be applied in </a:t>
            </a:r>
            <a:r>
              <a:rPr lang="en-GB" altLang="en-US" sz="2000" b="1" dirty="0" smtClean="0">
                <a:solidFill>
                  <a:srgbClr val="333399"/>
                </a:solidFill>
                <a:latin typeface="Arial Black" panose="020B0A04020102020204" pitchFamily="34" charset="0"/>
              </a:rPr>
              <a:t>fisheries</a:t>
            </a:r>
            <a:endParaRPr lang="en-GB" altLang="en-US" sz="2000" b="1" dirty="0">
              <a:solidFill>
                <a:srgbClr val="333399"/>
              </a:solidFill>
              <a:latin typeface="Arial Black" panose="020B0A04020102020204" pitchFamily="34" charset="0"/>
            </a:endParaRPr>
          </a:p>
        </p:txBody>
      </p:sp>
      <p:sp>
        <p:nvSpPr>
          <p:cNvPr id="2" name="CuadroTexto 1">
            <a:extLst>
              <a:ext uri="{FF2B5EF4-FFF2-40B4-BE49-F238E27FC236}">
                <a16:creationId xmlns:a16="http://schemas.microsoft.com/office/drawing/2014/main" id="{92FAA9BF-0602-ED8C-B6D0-4E02C8B9CFD9}"/>
              </a:ext>
            </a:extLst>
          </p:cNvPr>
          <p:cNvSpPr txBox="1"/>
          <p:nvPr/>
        </p:nvSpPr>
        <p:spPr>
          <a:xfrm>
            <a:off x="284764" y="5911217"/>
            <a:ext cx="8892480" cy="400110"/>
          </a:xfrm>
          <a:prstGeom prst="rect">
            <a:avLst/>
          </a:prstGeom>
          <a:noFill/>
        </p:spPr>
        <p:txBody>
          <a:bodyPr wrap="square">
            <a:spAutoFit/>
          </a:bodyPr>
          <a:lstStyle/>
          <a:p>
            <a:r>
              <a:rPr lang="es-ES" b="1" dirty="0" err="1" smtClean="0">
                <a:solidFill>
                  <a:srgbClr val="808080"/>
                </a:solidFill>
                <a:latin typeface="+mn-lt"/>
              </a:rPr>
              <a:t>The</a:t>
            </a:r>
            <a:r>
              <a:rPr lang="es-ES" b="1" dirty="0" smtClean="0">
                <a:solidFill>
                  <a:srgbClr val="808080"/>
                </a:solidFill>
                <a:latin typeface="+mn-lt"/>
              </a:rPr>
              <a:t> EU </a:t>
            </a:r>
            <a:r>
              <a:rPr lang="es-ES" b="1" dirty="0">
                <a:solidFill>
                  <a:srgbClr val="808080"/>
                </a:solidFill>
                <a:latin typeface="+mn-lt"/>
              </a:rPr>
              <a:t>f</a:t>
            </a:r>
            <a:r>
              <a:rPr lang="es-ES" b="1" dirty="0" smtClean="0">
                <a:solidFill>
                  <a:srgbClr val="808080"/>
                </a:solidFill>
                <a:latin typeface="+mn-lt"/>
              </a:rPr>
              <a:t>ishing </a:t>
            </a:r>
            <a:r>
              <a:rPr lang="es-ES" b="1" dirty="0" err="1">
                <a:solidFill>
                  <a:srgbClr val="808080"/>
                </a:solidFill>
                <a:latin typeface="+mn-lt"/>
              </a:rPr>
              <a:t>fleet</a:t>
            </a:r>
            <a:r>
              <a:rPr lang="es-ES" b="1" dirty="0">
                <a:solidFill>
                  <a:srgbClr val="808080"/>
                </a:solidFill>
                <a:latin typeface="+mn-lt"/>
              </a:rPr>
              <a:t> </a:t>
            </a:r>
            <a:r>
              <a:rPr lang="es-ES" b="1" dirty="0" err="1">
                <a:solidFill>
                  <a:srgbClr val="808080"/>
                </a:solidFill>
                <a:latin typeface="+mn-lt"/>
              </a:rPr>
              <a:t>is</a:t>
            </a:r>
            <a:r>
              <a:rPr lang="es-ES" b="1" dirty="0">
                <a:solidFill>
                  <a:srgbClr val="808080"/>
                </a:solidFill>
                <a:latin typeface="+mn-lt"/>
              </a:rPr>
              <a:t> </a:t>
            </a:r>
            <a:r>
              <a:rPr lang="es-ES" b="1" dirty="0" err="1">
                <a:solidFill>
                  <a:srgbClr val="808080"/>
                </a:solidFill>
                <a:latin typeface="+mn-lt"/>
              </a:rPr>
              <a:t>very</a:t>
            </a:r>
            <a:r>
              <a:rPr lang="es-ES" b="1" dirty="0">
                <a:solidFill>
                  <a:srgbClr val="808080"/>
                </a:solidFill>
                <a:latin typeface="+mn-lt"/>
              </a:rPr>
              <a:t> diverse, </a:t>
            </a:r>
            <a:r>
              <a:rPr lang="es-ES" b="1" dirty="0" err="1">
                <a:solidFill>
                  <a:srgbClr val="808080"/>
                </a:solidFill>
                <a:latin typeface="+mn-lt"/>
              </a:rPr>
              <a:t>there</a:t>
            </a:r>
            <a:r>
              <a:rPr lang="es-ES" b="1" dirty="0">
                <a:solidFill>
                  <a:srgbClr val="808080"/>
                </a:solidFill>
                <a:latin typeface="+mn-lt"/>
              </a:rPr>
              <a:t> are no </a:t>
            </a:r>
            <a:r>
              <a:rPr lang="es-ES" b="1" dirty="0" err="1">
                <a:solidFill>
                  <a:srgbClr val="808080"/>
                </a:solidFill>
                <a:latin typeface="+mn-lt"/>
              </a:rPr>
              <a:t>one-fits-all</a:t>
            </a:r>
            <a:r>
              <a:rPr lang="es-ES" b="1" dirty="0">
                <a:solidFill>
                  <a:srgbClr val="808080"/>
                </a:solidFill>
                <a:latin typeface="+mn-lt"/>
              </a:rPr>
              <a:t> </a:t>
            </a:r>
            <a:r>
              <a:rPr lang="es-ES" b="1" dirty="0" err="1">
                <a:solidFill>
                  <a:srgbClr val="808080"/>
                </a:solidFill>
                <a:latin typeface="+mn-lt"/>
              </a:rPr>
              <a:t>solutions</a:t>
            </a:r>
            <a:r>
              <a:rPr lang="es-ES" dirty="0">
                <a:solidFill>
                  <a:srgbClr val="808080"/>
                </a:solidFill>
                <a:latin typeface="+mn-lt"/>
              </a:rPr>
              <a:t>.</a:t>
            </a:r>
            <a:endParaRPr lang="es-ES" sz="2400" dirty="0">
              <a:solidFill>
                <a:srgbClr val="808080"/>
              </a:solidFill>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C68AA33B-B9D9-7E6A-B279-F0F95ACE4472}"/>
              </a:ext>
            </a:extLst>
          </p:cNvPr>
          <p:cNvSpPr>
            <a:spLocks noGrp="1" noChangeArrowheads="1"/>
          </p:cNvSpPr>
          <p:nvPr>
            <p:ph idx="1"/>
          </p:nvPr>
        </p:nvSpPr>
        <p:spPr>
          <a:xfrm>
            <a:off x="251520" y="836712"/>
            <a:ext cx="8759031" cy="5544914"/>
          </a:xfrm>
        </p:spPr>
        <p:txBody>
          <a:bodyPr/>
          <a:lstStyle/>
          <a:p>
            <a:pPr eaLnBrk="1" hangingPunct="1">
              <a:lnSpc>
                <a:spcPct val="90000"/>
              </a:lnSpc>
              <a:spcBef>
                <a:spcPct val="0"/>
              </a:spcBef>
              <a:spcAft>
                <a:spcPts val="600"/>
              </a:spcAft>
              <a:buFontTx/>
              <a:buNone/>
            </a:pPr>
            <a:r>
              <a:rPr lang="en-GB" altLang="en-US" sz="2200" dirty="0" smtClean="0">
                <a:solidFill>
                  <a:srgbClr val="333399"/>
                </a:solidFill>
                <a:latin typeface="Arial Black" panose="020B0A04020102020204" pitchFamily="34" charset="0"/>
              </a:rPr>
              <a:t>2.2 Challenges </a:t>
            </a:r>
            <a:r>
              <a:rPr lang="en-GB" altLang="en-US" sz="2200" dirty="0">
                <a:solidFill>
                  <a:srgbClr val="333399"/>
                </a:solidFill>
                <a:latin typeface="Arial Black" panose="020B0A04020102020204" pitchFamily="34" charset="0"/>
              </a:rPr>
              <a:t>of implementing low carbon </a:t>
            </a:r>
            <a:r>
              <a:rPr lang="en-GB" altLang="en-US" sz="2200" dirty="0" smtClean="0">
                <a:solidFill>
                  <a:srgbClr val="333399"/>
                </a:solidFill>
                <a:latin typeface="Arial Black" panose="020B0A04020102020204" pitchFamily="34" charset="0"/>
              </a:rPr>
              <a:t>solutions</a:t>
            </a:r>
            <a:endParaRPr lang="en-GB" altLang="en-US" sz="2200" dirty="0">
              <a:solidFill>
                <a:srgbClr val="333399"/>
              </a:solidFill>
              <a:latin typeface="Arial Black" panose="020B0A04020102020204" pitchFamily="34" charset="0"/>
            </a:endParaRPr>
          </a:p>
          <a:p>
            <a:pPr eaLnBrk="1" hangingPunct="1">
              <a:lnSpc>
                <a:spcPct val="90000"/>
              </a:lnSpc>
              <a:spcBef>
                <a:spcPct val="0"/>
              </a:spcBef>
              <a:buClr>
                <a:srgbClr val="333399"/>
              </a:buClr>
              <a:buFont typeface="Wingdings" panose="05000000000000000000" pitchFamily="2" charset="2"/>
              <a:buChar char="§"/>
            </a:pPr>
            <a:r>
              <a:rPr lang="en-GB" altLang="en-US" sz="2000" b="1" dirty="0">
                <a:solidFill>
                  <a:srgbClr val="808080"/>
                </a:solidFill>
              </a:rPr>
              <a:t>Economic</a:t>
            </a:r>
            <a:r>
              <a:rPr lang="en-GB" altLang="en-US" sz="2000" dirty="0">
                <a:solidFill>
                  <a:srgbClr val="808080"/>
                </a:solidFill>
              </a:rPr>
              <a:t> barriers </a:t>
            </a: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Funds are mainly for small-scale under certain criteria </a:t>
            </a: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Funds available but </a:t>
            </a:r>
            <a:r>
              <a:rPr lang="en-GB" altLang="en-US" sz="1600" dirty="0" smtClean="0">
                <a:solidFill>
                  <a:srgbClr val="808080"/>
                </a:solidFill>
              </a:rPr>
              <a:t>do not </a:t>
            </a:r>
            <a:r>
              <a:rPr lang="en-GB" altLang="en-US" sz="1600" dirty="0">
                <a:solidFill>
                  <a:srgbClr val="808080"/>
                </a:solidFill>
              </a:rPr>
              <a:t>compensate the risk taken by fishers</a:t>
            </a: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Market not ready for energy efficient solutions</a:t>
            </a:r>
          </a:p>
          <a:p>
            <a:pPr lvl="1" eaLnBrk="1" hangingPunct="1">
              <a:lnSpc>
                <a:spcPct val="90000"/>
              </a:lnSpc>
              <a:spcBef>
                <a:spcPct val="0"/>
              </a:spcBef>
              <a:buClr>
                <a:srgbClr val="333399"/>
              </a:buClr>
              <a:buFont typeface="Wingdings" panose="05000000000000000000" pitchFamily="2" charset="2"/>
              <a:buChar char="§"/>
            </a:pPr>
            <a:endParaRPr lang="en-GB" altLang="en-US" sz="1600" dirty="0">
              <a:solidFill>
                <a:srgbClr val="808080"/>
              </a:solidFill>
            </a:endParaRPr>
          </a:p>
          <a:p>
            <a:pPr eaLnBrk="1" hangingPunct="1">
              <a:lnSpc>
                <a:spcPct val="90000"/>
              </a:lnSpc>
              <a:spcBef>
                <a:spcPct val="0"/>
              </a:spcBef>
              <a:buClr>
                <a:srgbClr val="333399"/>
              </a:buClr>
              <a:buFont typeface="Wingdings" panose="05000000000000000000" pitchFamily="2" charset="2"/>
              <a:buChar char="§"/>
            </a:pPr>
            <a:r>
              <a:rPr lang="en-GB" altLang="en-US" sz="2000" b="1" dirty="0">
                <a:solidFill>
                  <a:srgbClr val="808080"/>
                </a:solidFill>
              </a:rPr>
              <a:t>Human</a:t>
            </a:r>
            <a:r>
              <a:rPr lang="en-GB" altLang="en-US" sz="2000" dirty="0">
                <a:solidFill>
                  <a:srgbClr val="808080"/>
                </a:solidFill>
              </a:rPr>
              <a:t> barriers</a:t>
            </a: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Low proactivity and reluctancy to new innovations</a:t>
            </a: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Skippers and shipowners have different objectives</a:t>
            </a:r>
          </a:p>
          <a:p>
            <a:pPr lvl="1" eaLnBrk="1" hangingPunct="1">
              <a:lnSpc>
                <a:spcPct val="90000"/>
              </a:lnSpc>
              <a:spcBef>
                <a:spcPct val="0"/>
              </a:spcBef>
              <a:buClr>
                <a:srgbClr val="333399"/>
              </a:buClr>
              <a:buFont typeface="Wingdings" panose="05000000000000000000" pitchFamily="2" charset="2"/>
              <a:buChar char="§"/>
            </a:pPr>
            <a:endParaRPr lang="en-GB" altLang="en-US" sz="1600" dirty="0">
              <a:solidFill>
                <a:srgbClr val="808080"/>
              </a:solidFill>
            </a:endParaRPr>
          </a:p>
          <a:p>
            <a:pPr eaLnBrk="1" hangingPunct="1">
              <a:lnSpc>
                <a:spcPct val="90000"/>
              </a:lnSpc>
              <a:spcBef>
                <a:spcPct val="0"/>
              </a:spcBef>
              <a:buClr>
                <a:srgbClr val="333399"/>
              </a:buClr>
              <a:buFont typeface="Wingdings" panose="05000000000000000000" pitchFamily="2" charset="2"/>
              <a:buChar char="§"/>
            </a:pPr>
            <a:r>
              <a:rPr lang="en-GB" altLang="en-US" sz="2000" b="1" dirty="0">
                <a:solidFill>
                  <a:srgbClr val="808080"/>
                </a:solidFill>
              </a:rPr>
              <a:t>Regulatory </a:t>
            </a:r>
            <a:r>
              <a:rPr lang="en-GB" altLang="en-US" sz="2000" dirty="0">
                <a:solidFill>
                  <a:srgbClr val="808080"/>
                </a:solidFill>
              </a:rPr>
              <a:t>barriers</a:t>
            </a:r>
          </a:p>
          <a:p>
            <a:pPr lvl="1" eaLnBrk="1" hangingPunct="1">
              <a:lnSpc>
                <a:spcPct val="90000"/>
              </a:lnSpc>
              <a:spcBef>
                <a:spcPct val="0"/>
              </a:spcBef>
              <a:buClr>
                <a:srgbClr val="333399"/>
              </a:buClr>
              <a:buFont typeface="Wingdings" panose="05000000000000000000" pitchFamily="2" charset="2"/>
              <a:buChar char="§"/>
            </a:pPr>
            <a:r>
              <a:rPr lang="en-US" altLang="en-US" sz="1600" dirty="0">
                <a:solidFill>
                  <a:srgbClr val="808080"/>
                </a:solidFill>
              </a:rPr>
              <a:t>National and European regulations may go at the same speed</a:t>
            </a:r>
          </a:p>
          <a:p>
            <a:pPr lvl="1" eaLnBrk="1" hangingPunct="1">
              <a:lnSpc>
                <a:spcPct val="90000"/>
              </a:lnSpc>
              <a:spcBef>
                <a:spcPct val="0"/>
              </a:spcBef>
              <a:buClr>
                <a:srgbClr val="333399"/>
              </a:buClr>
              <a:buFont typeface="Wingdings" panose="05000000000000000000" pitchFamily="2" charset="2"/>
              <a:buChar char="§"/>
            </a:pPr>
            <a:r>
              <a:rPr lang="en-US" altLang="en-US" sz="1600" dirty="0">
                <a:solidFill>
                  <a:srgbClr val="808080"/>
                </a:solidFill>
              </a:rPr>
              <a:t>Some solutions may increase of GT and kW, but not necessarily the ability to catch fish </a:t>
            </a:r>
          </a:p>
          <a:p>
            <a:pPr lvl="1" eaLnBrk="1" hangingPunct="1">
              <a:lnSpc>
                <a:spcPct val="90000"/>
              </a:lnSpc>
              <a:spcBef>
                <a:spcPct val="0"/>
              </a:spcBef>
              <a:buClr>
                <a:srgbClr val="333399"/>
              </a:buClr>
              <a:buFont typeface="Wingdings" panose="05000000000000000000" pitchFamily="2" charset="2"/>
              <a:buChar char="§"/>
            </a:pPr>
            <a:r>
              <a:rPr lang="en-US" altLang="en-US" sz="1600" dirty="0">
                <a:solidFill>
                  <a:srgbClr val="808080"/>
                </a:solidFill>
              </a:rPr>
              <a:t>Only small-scale fisheries eligible for funding (in EMFAF)</a:t>
            </a:r>
            <a:endParaRPr lang="en-GB" altLang="en-US" sz="1600" dirty="0">
              <a:solidFill>
                <a:srgbClr val="808080"/>
              </a:solidFill>
            </a:endParaRP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Funding request may imply high administrative burden </a:t>
            </a:r>
          </a:p>
          <a:p>
            <a:pPr marL="457200" lvl="1" indent="0" eaLnBrk="1" hangingPunct="1">
              <a:lnSpc>
                <a:spcPct val="90000"/>
              </a:lnSpc>
              <a:spcBef>
                <a:spcPct val="0"/>
              </a:spcBef>
              <a:buClr>
                <a:srgbClr val="333399"/>
              </a:buClr>
              <a:buNone/>
            </a:pPr>
            <a:r>
              <a:rPr lang="en-GB" altLang="en-US" sz="1600" dirty="0">
                <a:solidFill>
                  <a:srgbClr val="808080"/>
                </a:solidFill>
              </a:rPr>
              <a:t>	</a:t>
            </a:r>
          </a:p>
          <a:p>
            <a:pPr eaLnBrk="1" hangingPunct="1">
              <a:lnSpc>
                <a:spcPct val="90000"/>
              </a:lnSpc>
              <a:spcBef>
                <a:spcPct val="0"/>
              </a:spcBef>
              <a:buClr>
                <a:srgbClr val="333399"/>
              </a:buClr>
              <a:buFont typeface="Wingdings" panose="05000000000000000000" pitchFamily="2" charset="2"/>
              <a:buChar char="§"/>
            </a:pPr>
            <a:r>
              <a:rPr lang="de-DE" altLang="en-US" sz="2000" b="1" dirty="0">
                <a:solidFill>
                  <a:srgbClr val="808080"/>
                </a:solidFill>
              </a:rPr>
              <a:t>Technological</a:t>
            </a:r>
            <a:r>
              <a:rPr lang="de-DE" altLang="en-US" sz="2000" dirty="0">
                <a:solidFill>
                  <a:srgbClr val="808080"/>
                </a:solidFill>
              </a:rPr>
              <a:t> </a:t>
            </a:r>
            <a:r>
              <a:rPr lang="de-DE" altLang="en-US" sz="2000" dirty="0" err="1" smtClean="0">
                <a:solidFill>
                  <a:srgbClr val="808080"/>
                </a:solidFill>
              </a:rPr>
              <a:t>barriers</a:t>
            </a:r>
            <a:endParaRPr lang="de-DE" altLang="en-US" sz="2000" dirty="0">
              <a:solidFill>
                <a:srgbClr val="808080"/>
              </a:solidFill>
            </a:endParaRPr>
          </a:p>
          <a:p>
            <a:pPr lvl="1" eaLnBrk="1" hangingPunct="1">
              <a:lnSpc>
                <a:spcPct val="90000"/>
              </a:lnSpc>
              <a:spcBef>
                <a:spcPct val="0"/>
              </a:spcBef>
              <a:buClr>
                <a:srgbClr val="333399"/>
              </a:buClr>
              <a:buFont typeface="Wingdings" panose="05000000000000000000" pitchFamily="2" charset="2"/>
              <a:buChar char="§"/>
            </a:pPr>
            <a:r>
              <a:rPr lang="en-GB" sz="1600" dirty="0">
                <a:solidFill>
                  <a:srgbClr val="808080"/>
                </a:solidFill>
              </a:rPr>
              <a:t>There is no </a:t>
            </a:r>
            <a:r>
              <a:rPr lang="en-GB" sz="1600" dirty="0" smtClean="0">
                <a:solidFill>
                  <a:srgbClr val="808080"/>
                </a:solidFill>
              </a:rPr>
              <a:t>one-fits-all </a:t>
            </a:r>
            <a:r>
              <a:rPr lang="en-GB" sz="1600" dirty="0">
                <a:solidFill>
                  <a:srgbClr val="808080"/>
                </a:solidFill>
              </a:rPr>
              <a:t>solution</a:t>
            </a:r>
            <a:endParaRPr lang="de-DE" sz="1600" dirty="0">
              <a:solidFill>
                <a:srgbClr val="808080"/>
              </a:solidFill>
            </a:endParaRPr>
          </a:p>
          <a:p>
            <a:pPr lvl="1" eaLnBrk="1" hangingPunct="1">
              <a:lnSpc>
                <a:spcPct val="90000"/>
              </a:lnSpc>
              <a:spcBef>
                <a:spcPct val="0"/>
              </a:spcBef>
              <a:buClr>
                <a:srgbClr val="333399"/>
              </a:buClr>
              <a:buFont typeface="Wingdings" panose="05000000000000000000" pitchFamily="2" charset="2"/>
              <a:buChar char="§"/>
            </a:pPr>
            <a:r>
              <a:rPr lang="en-GB" sz="1600" dirty="0">
                <a:solidFill>
                  <a:srgbClr val="808080"/>
                </a:solidFill>
              </a:rPr>
              <a:t>Port infrastructure may not be ready </a:t>
            </a:r>
          </a:p>
          <a:p>
            <a:pPr lvl="1" eaLnBrk="1" hangingPunct="1">
              <a:lnSpc>
                <a:spcPct val="90000"/>
              </a:lnSpc>
              <a:spcBef>
                <a:spcPct val="0"/>
              </a:spcBef>
              <a:buClr>
                <a:srgbClr val="333399"/>
              </a:buClr>
              <a:buFont typeface="Wingdings" panose="05000000000000000000" pitchFamily="2" charset="2"/>
              <a:buChar char="§"/>
            </a:pPr>
            <a:endParaRPr lang="de-DE" altLang="en-US" sz="1600" dirty="0">
              <a:solidFill>
                <a:srgbClr val="808080"/>
              </a:solidFill>
            </a:endParaRPr>
          </a:p>
          <a:p>
            <a:pPr eaLnBrk="1" hangingPunct="1">
              <a:lnSpc>
                <a:spcPct val="90000"/>
              </a:lnSpc>
              <a:spcBef>
                <a:spcPct val="0"/>
              </a:spcBef>
              <a:buClr>
                <a:srgbClr val="333399"/>
              </a:buClr>
              <a:buFont typeface="Wingdings" panose="05000000000000000000" pitchFamily="2" charset="2"/>
              <a:buChar char="§"/>
            </a:pPr>
            <a:r>
              <a:rPr lang="de-DE" altLang="en-US" sz="2000" b="1" dirty="0">
                <a:solidFill>
                  <a:srgbClr val="808080"/>
                </a:solidFill>
              </a:rPr>
              <a:t>Information </a:t>
            </a:r>
            <a:r>
              <a:rPr lang="de-DE" altLang="en-US" sz="2000" dirty="0">
                <a:solidFill>
                  <a:srgbClr val="808080"/>
                </a:solidFill>
              </a:rPr>
              <a:t>barriers</a:t>
            </a:r>
          </a:p>
          <a:p>
            <a:pPr lvl="1" eaLnBrk="1" hangingPunct="1">
              <a:lnSpc>
                <a:spcPct val="90000"/>
              </a:lnSpc>
              <a:spcBef>
                <a:spcPct val="0"/>
              </a:spcBef>
              <a:buClr>
                <a:srgbClr val="333399"/>
              </a:buClr>
              <a:buFont typeface="Wingdings" panose="05000000000000000000" pitchFamily="2" charset="2"/>
              <a:buChar char="§"/>
            </a:pPr>
            <a:r>
              <a:rPr lang="de-DE" altLang="en-US" sz="1600" dirty="0" err="1">
                <a:solidFill>
                  <a:srgbClr val="808080"/>
                </a:solidFill>
              </a:rPr>
              <a:t>Wrong</a:t>
            </a:r>
            <a:r>
              <a:rPr lang="de-DE" altLang="en-US" sz="1600" dirty="0">
                <a:solidFill>
                  <a:srgbClr val="808080"/>
                </a:solidFill>
              </a:rPr>
              <a:t> </a:t>
            </a:r>
            <a:r>
              <a:rPr lang="de-DE" altLang="en-US" sz="1600" dirty="0" err="1" smtClean="0">
                <a:solidFill>
                  <a:srgbClr val="808080"/>
                </a:solidFill>
              </a:rPr>
              <a:t>message</a:t>
            </a:r>
            <a:r>
              <a:rPr lang="de-DE" altLang="en-US" sz="1600" dirty="0" smtClean="0">
                <a:solidFill>
                  <a:srgbClr val="808080"/>
                </a:solidFill>
              </a:rPr>
              <a:t> </a:t>
            </a:r>
            <a:r>
              <a:rPr lang="de-DE" altLang="en-US" sz="1600" dirty="0">
                <a:solidFill>
                  <a:srgbClr val="808080"/>
                </a:solidFill>
              </a:rPr>
              <a:t>is communicated</a:t>
            </a: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Low knowledge transfer and poor communication amongst stakeholders</a:t>
            </a:r>
          </a:p>
          <a:p>
            <a:pPr lvl="1" eaLnBrk="1" hangingPunct="1">
              <a:lnSpc>
                <a:spcPct val="90000"/>
              </a:lnSpc>
              <a:spcBef>
                <a:spcPct val="0"/>
              </a:spcBef>
              <a:buClr>
                <a:srgbClr val="333399"/>
              </a:buClr>
              <a:buFont typeface="Wingdings" panose="05000000000000000000" pitchFamily="2" charset="2"/>
              <a:buChar char="§"/>
            </a:pPr>
            <a:endParaRPr lang="en-GB" altLang="en-US" sz="1600" dirty="0">
              <a:solidFill>
                <a:srgbClr val="808080"/>
              </a:solidFill>
            </a:endParaRPr>
          </a:p>
        </p:txBody>
      </p:sp>
      <p:sp>
        <p:nvSpPr>
          <p:cNvPr id="4100" name="Date Placeholder 3">
            <a:extLst>
              <a:ext uri="{FF2B5EF4-FFF2-40B4-BE49-F238E27FC236}">
                <a16:creationId xmlns:a16="http://schemas.microsoft.com/office/drawing/2014/main" id="{2B284460-C6FC-318C-2D38-072A9F4F8C6A}"/>
              </a:ext>
            </a:extLst>
          </p:cNvPr>
          <p:cNvSpPr>
            <a:spLocks noGrp="1"/>
          </p:cNvSpPr>
          <p:nvPr>
            <p:ph type="dt" sz="quarter" idx="10"/>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s-ES"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0E9C8EE-D1CE-711A-61D5-8C79938EA54D}"/>
              </a:ext>
            </a:extLst>
          </p:cNvPr>
          <p:cNvSpPr>
            <a:spLocks noGrp="1"/>
          </p:cNvSpPr>
          <p:nvPr>
            <p:ph type="ftr" sz="quarter" idx="11"/>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a:p>
            <a:pPr eaLnBrk="1" hangingPunct="1">
              <a:defRPr/>
            </a:pPr>
            <a:endParaRPr lang="en-GB" altLang="en-US" sz="1200" dirty="0">
              <a:solidFill>
                <a:schemeClr val="bg1"/>
              </a:solidFill>
            </a:endParaRPr>
          </a:p>
        </p:txBody>
      </p:sp>
      <p:sp>
        <p:nvSpPr>
          <p:cNvPr id="13318" name="Slide Number Placeholder 5">
            <a:extLst>
              <a:ext uri="{FF2B5EF4-FFF2-40B4-BE49-F238E27FC236}">
                <a16:creationId xmlns:a16="http://schemas.microsoft.com/office/drawing/2014/main" id="{8117D177-A2A7-6163-90BD-68DBE5980A71}"/>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C9D44D-E63F-445D-BA8D-DB7D0120C9A2}" type="slidenum">
              <a:rPr lang="en-GB" altLang="en-US" sz="1200">
                <a:solidFill>
                  <a:schemeClr val="bg1"/>
                </a:solidFill>
              </a:rPr>
              <a:pPr>
                <a:spcBef>
                  <a:spcPct val="0"/>
                </a:spcBef>
                <a:buFontTx/>
                <a:buNone/>
              </a:pPr>
              <a:t>6</a:t>
            </a:fld>
            <a:endParaRPr lang="en-GB" altLang="en-US" sz="1200">
              <a:solidFill>
                <a:schemeClr val="bg1"/>
              </a:solidFill>
            </a:endParaRPr>
          </a:p>
        </p:txBody>
      </p:sp>
    </p:spTree>
    <p:extLst>
      <p:ext uri="{BB962C8B-B14F-4D97-AF65-F5344CB8AC3E}">
        <p14:creationId xmlns:p14="http://schemas.microsoft.com/office/powerpoint/2010/main" val="210202314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C68AA33B-B9D9-7E6A-B279-F0F95ACE4472}"/>
              </a:ext>
            </a:extLst>
          </p:cNvPr>
          <p:cNvSpPr>
            <a:spLocks noGrp="1" noChangeArrowheads="1"/>
          </p:cNvSpPr>
          <p:nvPr>
            <p:ph idx="1"/>
          </p:nvPr>
        </p:nvSpPr>
        <p:spPr>
          <a:xfrm>
            <a:off x="319881" y="1052736"/>
            <a:ext cx="8374063" cy="5184576"/>
          </a:xfrm>
        </p:spPr>
        <p:txBody>
          <a:bodyPr/>
          <a:lstStyle/>
          <a:p>
            <a:pPr eaLnBrk="1" hangingPunct="1">
              <a:lnSpc>
                <a:spcPct val="90000"/>
              </a:lnSpc>
              <a:spcBef>
                <a:spcPct val="0"/>
              </a:spcBef>
              <a:spcAft>
                <a:spcPts val="1200"/>
              </a:spcAft>
              <a:buFontTx/>
              <a:buNone/>
            </a:pPr>
            <a:r>
              <a:rPr lang="en-GB" altLang="en-US" sz="2400" dirty="0" smtClean="0">
                <a:solidFill>
                  <a:srgbClr val="333399"/>
                </a:solidFill>
                <a:latin typeface="Arial Black" panose="020B0A04020102020204" pitchFamily="34" charset="0"/>
              </a:rPr>
              <a:t>2.3 Lessons </a:t>
            </a:r>
            <a:r>
              <a:rPr lang="en-GB" altLang="en-US" sz="2400" dirty="0" smtClean="0">
                <a:solidFill>
                  <a:srgbClr val="333399"/>
                </a:solidFill>
                <a:latin typeface="Arial Black" panose="020B0A04020102020204" pitchFamily="34" charset="0"/>
              </a:rPr>
              <a:t>learned</a:t>
            </a:r>
            <a:endParaRPr lang="en-GB" altLang="en-US" sz="2400" dirty="0">
              <a:solidFill>
                <a:srgbClr val="333399"/>
              </a:solidFill>
              <a:latin typeface="Arial Black" panose="020B0A04020102020204" pitchFamily="34" charset="0"/>
            </a:endParaRPr>
          </a:p>
          <a:p>
            <a:pPr marL="0" indent="0" eaLnBrk="1" hangingPunct="1">
              <a:lnSpc>
                <a:spcPct val="90000"/>
              </a:lnSpc>
              <a:spcBef>
                <a:spcPct val="0"/>
              </a:spcBef>
              <a:buClr>
                <a:srgbClr val="333399"/>
              </a:buClr>
              <a:buNone/>
            </a:pPr>
            <a:r>
              <a:rPr lang="en-US" altLang="en-US" sz="2000" dirty="0">
                <a:solidFill>
                  <a:srgbClr val="808080"/>
                </a:solidFill>
              </a:rPr>
              <a:t>Decarbonisation of fishing fleets will help the sector to have a more profitable activity and less energy-</a:t>
            </a:r>
            <a:r>
              <a:rPr lang="en-US" altLang="en-US" sz="2000" dirty="0" err="1">
                <a:solidFill>
                  <a:srgbClr val="808080"/>
                </a:solidFill>
              </a:rPr>
              <a:t>dependant</a:t>
            </a:r>
            <a:r>
              <a:rPr lang="en-US" altLang="en-US" sz="2000" dirty="0">
                <a:solidFill>
                  <a:srgbClr val="808080"/>
                </a:solidFill>
              </a:rPr>
              <a:t>. </a:t>
            </a:r>
          </a:p>
          <a:p>
            <a:pPr marL="0" indent="0" eaLnBrk="1" hangingPunct="1">
              <a:lnSpc>
                <a:spcPct val="90000"/>
              </a:lnSpc>
              <a:spcBef>
                <a:spcPct val="0"/>
              </a:spcBef>
              <a:buClr>
                <a:srgbClr val="333399"/>
              </a:buClr>
              <a:buNone/>
            </a:pPr>
            <a:endParaRPr lang="en-US" altLang="en-US" sz="2000" dirty="0">
              <a:solidFill>
                <a:srgbClr val="808080"/>
              </a:solidFill>
            </a:endParaRPr>
          </a:p>
          <a:p>
            <a:pPr eaLnBrk="1" hangingPunct="1">
              <a:lnSpc>
                <a:spcPct val="90000"/>
              </a:lnSpc>
              <a:spcBef>
                <a:spcPct val="0"/>
              </a:spcBef>
              <a:buClr>
                <a:srgbClr val="333399"/>
              </a:buClr>
              <a:buFont typeface="Wingdings" panose="05000000000000000000" pitchFamily="2" charset="2"/>
              <a:buChar char="§"/>
            </a:pPr>
            <a:r>
              <a:rPr lang="en-US" altLang="en-US" sz="2000" b="1" dirty="0">
                <a:solidFill>
                  <a:srgbClr val="808080"/>
                </a:solidFill>
              </a:rPr>
              <a:t>Monitoring</a:t>
            </a:r>
            <a:r>
              <a:rPr lang="en-US" altLang="en-US" sz="2000" dirty="0">
                <a:solidFill>
                  <a:srgbClr val="808080"/>
                </a:solidFill>
              </a:rPr>
              <a:t> of energy consumption and operational profiles of vessels is key</a:t>
            </a:r>
            <a:r>
              <a:rPr lang="en-GB" altLang="en-US" sz="2000" dirty="0">
                <a:solidFill>
                  <a:srgbClr val="808080"/>
                </a:solidFill>
              </a:rPr>
              <a:t>: </a:t>
            </a:r>
          </a:p>
          <a:p>
            <a:pPr lvl="1" eaLnBrk="1" hangingPunct="1">
              <a:lnSpc>
                <a:spcPct val="90000"/>
              </a:lnSpc>
              <a:spcBef>
                <a:spcPct val="0"/>
              </a:spcBef>
              <a:buClr>
                <a:srgbClr val="333399"/>
              </a:buClr>
              <a:buFont typeface="Wingdings" panose="05000000000000000000" pitchFamily="2" charset="2"/>
              <a:buChar char="§"/>
            </a:pPr>
            <a:r>
              <a:rPr lang="es-ES" sz="1600" dirty="0" err="1">
                <a:solidFill>
                  <a:srgbClr val="808080"/>
                </a:solidFill>
              </a:rPr>
              <a:t>One-fits-all</a:t>
            </a:r>
            <a:r>
              <a:rPr lang="es-ES" sz="1600" dirty="0">
                <a:solidFill>
                  <a:srgbClr val="808080"/>
                </a:solidFill>
              </a:rPr>
              <a:t> </a:t>
            </a:r>
            <a:r>
              <a:rPr lang="es-ES" sz="1600" dirty="0" err="1">
                <a:solidFill>
                  <a:srgbClr val="808080"/>
                </a:solidFill>
              </a:rPr>
              <a:t>solutions</a:t>
            </a:r>
            <a:r>
              <a:rPr lang="es-ES" sz="1600" dirty="0">
                <a:solidFill>
                  <a:srgbClr val="808080"/>
                </a:solidFill>
              </a:rPr>
              <a:t> do </a:t>
            </a:r>
            <a:r>
              <a:rPr lang="es-ES" sz="1600" dirty="0" err="1">
                <a:solidFill>
                  <a:srgbClr val="808080"/>
                </a:solidFill>
              </a:rPr>
              <a:t>not</a:t>
            </a:r>
            <a:r>
              <a:rPr lang="es-ES" sz="1600" dirty="0">
                <a:solidFill>
                  <a:srgbClr val="808080"/>
                </a:solidFill>
              </a:rPr>
              <a:t> </a:t>
            </a:r>
            <a:r>
              <a:rPr lang="es-ES" sz="1600" dirty="0" err="1">
                <a:solidFill>
                  <a:srgbClr val="808080"/>
                </a:solidFill>
              </a:rPr>
              <a:t>exist</a:t>
            </a:r>
            <a:endParaRPr lang="en-US" altLang="en-US" sz="1600" dirty="0">
              <a:solidFill>
                <a:srgbClr val="808080"/>
              </a:solidFill>
            </a:endParaRPr>
          </a:p>
          <a:p>
            <a:pPr lvl="1" eaLnBrk="1" hangingPunct="1">
              <a:lnSpc>
                <a:spcPct val="90000"/>
              </a:lnSpc>
              <a:spcBef>
                <a:spcPct val="0"/>
              </a:spcBef>
              <a:buClr>
                <a:srgbClr val="333399"/>
              </a:buClr>
              <a:buFont typeface="Wingdings" panose="05000000000000000000" pitchFamily="2" charset="2"/>
              <a:buChar char="§"/>
            </a:pPr>
            <a:r>
              <a:rPr lang="en-US" altLang="en-US" sz="1600" dirty="0">
                <a:solidFill>
                  <a:srgbClr val="808080"/>
                </a:solidFill>
              </a:rPr>
              <a:t>Energy activity and activity pattern are key</a:t>
            </a:r>
          </a:p>
          <a:p>
            <a:pPr lvl="1" eaLnBrk="1" hangingPunct="1">
              <a:lnSpc>
                <a:spcPct val="90000"/>
              </a:lnSpc>
              <a:spcBef>
                <a:spcPct val="0"/>
              </a:spcBef>
              <a:buClr>
                <a:srgbClr val="333399"/>
              </a:buClr>
              <a:buFont typeface="Wingdings" panose="05000000000000000000" pitchFamily="2" charset="2"/>
              <a:buChar char="§"/>
            </a:pPr>
            <a:r>
              <a:rPr lang="en-US" altLang="en-US" sz="1600" dirty="0">
                <a:solidFill>
                  <a:srgbClr val="808080"/>
                </a:solidFill>
              </a:rPr>
              <a:t>Energy monitoring devices are needed</a:t>
            </a:r>
          </a:p>
          <a:p>
            <a:pPr lvl="1" eaLnBrk="1" hangingPunct="1">
              <a:lnSpc>
                <a:spcPct val="90000"/>
              </a:lnSpc>
              <a:spcBef>
                <a:spcPct val="0"/>
              </a:spcBef>
              <a:buClr>
                <a:srgbClr val="333399"/>
              </a:buClr>
              <a:buFont typeface="Wingdings" panose="05000000000000000000" pitchFamily="2" charset="2"/>
              <a:buChar char="§"/>
            </a:pPr>
            <a:r>
              <a:rPr lang="en-US" altLang="en-US" sz="1600" dirty="0">
                <a:solidFill>
                  <a:srgbClr val="808080"/>
                </a:solidFill>
              </a:rPr>
              <a:t>Reporting to the Commission can be improved</a:t>
            </a:r>
          </a:p>
          <a:p>
            <a:pPr lvl="1" eaLnBrk="1" hangingPunct="1">
              <a:lnSpc>
                <a:spcPct val="90000"/>
              </a:lnSpc>
              <a:spcBef>
                <a:spcPct val="0"/>
              </a:spcBef>
              <a:buClr>
                <a:srgbClr val="333399"/>
              </a:buClr>
              <a:buFont typeface="Wingdings" panose="05000000000000000000" pitchFamily="2" charset="2"/>
              <a:buChar char="§"/>
            </a:pPr>
            <a:endParaRPr lang="en-US" altLang="en-US" sz="1600" dirty="0">
              <a:solidFill>
                <a:srgbClr val="808080"/>
              </a:solidFill>
            </a:endParaRPr>
          </a:p>
          <a:p>
            <a:pPr eaLnBrk="1" hangingPunct="1">
              <a:lnSpc>
                <a:spcPct val="90000"/>
              </a:lnSpc>
              <a:spcBef>
                <a:spcPct val="0"/>
              </a:spcBef>
              <a:buClr>
                <a:srgbClr val="333399"/>
              </a:buClr>
              <a:buFont typeface="Wingdings" panose="05000000000000000000" pitchFamily="2" charset="2"/>
              <a:buChar char="§"/>
            </a:pPr>
            <a:r>
              <a:rPr lang="en-US" altLang="en-US" sz="2000" dirty="0">
                <a:solidFill>
                  <a:srgbClr val="808080"/>
                </a:solidFill>
              </a:rPr>
              <a:t>Fishers need to be </a:t>
            </a:r>
            <a:r>
              <a:rPr lang="en-US" altLang="en-US" sz="2000" b="1" dirty="0">
                <a:solidFill>
                  <a:srgbClr val="808080"/>
                </a:solidFill>
              </a:rPr>
              <a:t>incentivised or motivated</a:t>
            </a:r>
            <a:r>
              <a:rPr lang="en-US" altLang="en-US" sz="2000" dirty="0">
                <a:solidFill>
                  <a:srgbClr val="808080"/>
                </a:solidFill>
              </a:rPr>
              <a:t> to adopt solutions</a:t>
            </a:r>
          </a:p>
          <a:p>
            <a:pPr lvl="1" eaLnBrk="1" hangingPunct="1">
              <a:lnSpc>
                <a:spcPct val="90000"/>
              </a:lnSpc>
              <a:spcBef>
                <a:spcPct val="0"/>
              </a:spcBef>
              <a:buClr>
                <a:srgbClr val="333399"/>
              </a:buClr>
              <a:buFont typeface="Wingdings" panose="05000000000000000000" pitchFamily="2" charset="2"/>
              <a:buChar char="§"/>
            </a:pPr>
            <a:r>
              <a:rPr lang="en-GB" altLang="en-US" sz="1600" dirty="0">
                <a:solidFill>
                  <a:srgbClr val="808080"/>
                </a:solidFill>
              </a:rPr>
              <a:t>Skippers and shipowners have different objectives</a:t>
            </a:r>
          </a:p>
          <a:p>
            <a:pPr lvl="1" eaLnBrk="1" hangingPunct="1">
              <a:lnSpc>
                <a:spcPct val="90000"/>
              </a:lnSpc>
              <a:spcBef>
                <a:spcPct val="0"/>
              </a:spcBef>
              <a:buClr>
                <a:srgbClr val="333399"/>
              </a:buClr>
              <a:buFont typeface="Wingdings" panose="05000000000000000000" pitchFamily="2" charset="2"/>
              <a:buChar char="§"/>
            </a:pPr>
            <a:r>
              <a:rPr lang="en-US" altLang="en-US" sz="1600" dirty="0">
                <a:solidFill>
                  <a:srgbClr val="808080"/>
                </a:solidFill>
              </a:rPr>
              <a:t>Better communication is needed amongst stakeholders</a:t>
            </a:r>
          </a:p>
          <a:p>
            <a:pPr lvl="1" eaLnBrk="1" hangingPunct="1">
              <a:lnSpc>
                <a:spcPct val="90000"/>
              </a:lnSpc>
              <a:spcBef>
                <a:spcPct val="0"/>
              </a:spcBef>
              <a:buClr>
                <a:srgbClr val="333399"/>
              </a:buClr>
              <a:buFont typeface="Wingdings" panose="05000000000000000000" pitchFamily="2" charset="2"/>
              <a:buChar char="§"/>
            </a:pPr>
            <a:endParaRPr lang="en-US" altLang="en-US" sz="1600" dirty="0">
              <a:solidFill>
                <a:srgbClr val="808080"/>
              </a:solidFill>
            </a:endParaRPr>
          </a:p>
          <a:p>
            <a:pPr eaLnBrk="1" hangingPunct="1">
              <a:lnSpc>
                <a:spcPct val="90000"/>
              </a:lnSpc>
              <a:spcBef>
                <a:spcPct val="0"/>
              </a:spcBef>
              <a:buClr>
                <a:srgbClr val="333399"/>
              </a:buClr>
              <a:buFont typeface="Wingdings" panose="05000000000000000000" pitchFamily="2" charset="2"/>
              <a:buChar char="§"/>
            </a:pPr>
            <a:r>
              <a:rPr lang="en-US" altLang="en-US" sz="1900" b="1" dirty="0">
                <a:solidFill>
                  <a:srgbClr val="808080"/>
                </a:solidFill>
              </a:rPr>
              <a:t>Consumers</a:t>
            </a:r>
            <a:r>
              <a:rPr lang="en-US" altLang="en-US" sz="1900" dirty="0">
                <a:solidFill>
                  <a:srgbClr val="808080"/>
                </a:solidFill>
              </a:rPr>
              <a:t> can act as change-drivers</a:t>
            </a:r>
          </a:p>
          <a:p>
            <a:pPr lvl="1" eaLnBrk="1" hangingPunct="1">
              <a:lnSpc>
                <a:spcPct val="90000"/>
              </a:lnSpc>
              <a:spcBef>
                <a:spcPct val="0"/>
              </a:spcBef>
              <a:buClr>
                <a:srgbClr val="333399"/>
              </a:buClr>
              <a:buFont typeface="Wingdings" panose="05000000000000000000" pitchFamily="2" charset="2"/>
              <a:buChar char="§"/>
            </a:pPr>
            <a:r>
              <a:rPr lang="en-US" altLang="en-US" sz="1600" dirty="0">
                <a:solidFill>
                  <a:srgbClr val="808080"/>
                </a:solidFill>
              </a:rPr>
              <a:t>Energy efficiency as part of sustainable products from fisheries</a:t>
            </a:r>
          </a:p>
          <a:p>
            <a:pPr lvl="1" eaLnBrk="1" hangingPunct="1">
              <a:lnSpc>
                <a:spcPct val="90000"/>
              </a:lnSpc>
              <a:spcBef>
                <a:spcPct val="0"/>
              </a:spcBef>
              <a:buClr>
                <a:srgbClr val="333399"/>
              </a:buClr>
              <a:buFont typeface="Wingdings" panose="05000000000000000000" pitchFamily="2" charset="2"/>
              <a:buChar char="§"/>
            </a:pPr>
            <a:endParaRPr lang="en-US" altLang="en-US" sz="1600" dirty="0">
              <a:solidFill>
                <a:srgbClr val="808080"/>
              </a:solidFill>
            </a:endParaRPr>
          </a:p>
          <a:p>
            <a:pPr eaLnBrk="1" hangingPunct="1">
              <a:lnSpc>
                <a:spcPct val="90000"/>
              </a:lnSpc>
              <a:spcBef>
                <a:spcPct val="0"/>
              </a:spcBef>
              <a:buClr>
                <a:srgbClr val="333399"/>
              </a:buClr>
              <a:buFont typeface="Wingdings" panose="05000000000000000000" pitchFamily="2" charset="2"/>
              <a:buChar char="§"/>
            </a:pPr>
            <a:r>
              <a:rPr lang="en-US" altLang="en-US" sz="1900" dirty="0">
                <a:solidFill>
                  <a:srgbClr val="808080"/>
                </a:solidFill>
              </a:rPr>
              <a:t>Energy transition requires </a:t>
            </a:r>
            <a:r>
              <a:rPr lang="en-US" altLang="en-US" sz="1900" b="1" dirty="0">
                <a:solidFill>
                  <a:srgbClr val="808080"/>
                </a:solidFill>
              </a:rPr>
              <a:t>funding</a:t>
            </a:r>
          </a:p>
          <a:p>
            <a:pPr lvl="1" eaLnBrk="1" hangingPunct="1">
              <a:lnSpc>
                <a:spcPct val="90000"/>
              </a:lnSpc>
              <a:spcBef>
                <a:spcPct val="0"/>
              </a:spcBef>
              <a:buClr>
                <a:srgbClr val="333399"/>
              </a:buClr>
              <a:buFont typeface="Wingdings" panose="05000000000000000000" pitchFamily="2" charset="2"/>
              <a:buChar char="§"/>
            </a:pPr>
            <a:r>
              <a:rPr lang="en-US" altLang="en-US" sz="1600" dirty="0">
                <a:solidFill>
                  <a:srgbClr val="808080"/>
                </a:solidFill>
              </a:rPr>
              <a:t>Funds should be more flexible and inclusive</a:t>
            </a:r>
          </a:p>
          <a:p>
            <a:pPr marL="457200" lvl="1" indent="0" eaLnBrk="1" hangingPunct="1">
              <a:lnSpc>
                <a:spcPct val="90000"/>
              </a:lnSpc>
              <a:spcBef>
                <a:spcPct val="0"/>
              </a:spcBef>
              <a:buClr>
                <a:srgbClr val="333399"/>
              </a:buClr>
              <a:buNone/>
            </a:pPr>
            <a:endParaRPr lang="en-GB" altLang="en-US" sz="1600" dirty="0">
              <a:solidFill>
                <a:srgbClr val="808080"/>
              </a:solidFill>
            </a:endParaRPr>
          </a:p>
          <a:p>
            <a:pPr lvl="1" eaLnBrk="1" hangingPunct="1">
              <a:lnSpc>
                <a:spcPct val="90000"/>
              </a:lnSpc>
              <a:spcBef>
                <a:spcPct val="0"/>
              </a:spcBef>
              <a:buClr>
                <a:srgbClr val="333399"/>
              </a:buClr>
              <a:buFont typeface="Wingdings" panose="05000000000000000000" pitchFamily="2" charset="2"/>
              <a:buChar char="§"/>
            </a:pPr>
            <a:endParaRPr lang="en-GB" altLang="en-US" sz="1600" dirty="0">
              <a:solidFill>
                <a:srgbClr val="808080"/>
              </a:solidFill>
            </a:endParaRPr>
          </a:p>
        </p:txBody>
      </p:sp>
      <p:sp>
        <p:nvSpPr>
          <p:cNvPr id="4100" name="Date Placeholder 3">
            <a:extLst>
              <a:ext uri="{FF2B5EF4-FFF2-40B4-BE49-F238E27FC236}">
                <a16:creationId xmlns:a16="http://schemas.microsoft.com/office/drawing/2014/main" id="{2B284460-C6FC-318C-2D38-072A9F4F8C6A}"/>
              </a:ext>
            </a:extLst>
          </p:cNvPr>
          <p:cNvSpPr>
            <a:spLocks noGrp="1"/>
          </p:cNvSpPr>
          <p:nvPr>
            <p:ph type="dt" sz="quarter" idx="10"/>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s-ES"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0E9C8EE-D1CE-711A-61D5-8C79938EA54D}"/>
              </a:ext>
            </a:extLst>
          </p:cNvPr>
          <p:cNvSpPr>
            <a:spLocks noGrp="1"/>
          </p:cNvSpPr>
          <p:nvPr>
            <p:ph type="ftr" sz="quarter" idx="11"/>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p:txBody>
      </p:sp>
      <p:sp>
        <p:nvSpPr>
          <p:cNvPr id="13318" name="Slide Number Placeholder 5">
            <a:extLst>
              <a:ext uri="{FF2B5EF4-FFF2-40B4-BE49-F238E27FC236}">
                <a16:creationId xmlns:a16="http://schemas.microsoft.com/office/drawing/2014/main" id="{8117D177-A2A7-6163-90BD-68DBE5980A71}"/>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C9D44D-E63F-445D-BA8D-DB7D0120C9A2}" type="slidenum">
              <a:rPr lang="en-GB" altLang="en-US" sz="1200">
                <a:solidFill>
                  <a:schemeClr val="bg1"/>
                </a:solidFill>
              </a:rPr>
              <a:pPr>
                <a:spcBef>
                  <a:spcPct val="0"/>
                </a:spcBef>
                <a:buFontTx/>
                <a:buNone/>
              </a:pPr>
              <a:t>7</a:t>
            </a:fld>
            <a:endParaRPr lang="en-GB" altLang="en-US" sz="1200">
              <a:solidFill>
                <a:schemeClr val="bg1"/>
              </a:solidFill>
            </a:endParaRPr>
          </a:p>
        </p:txBody>
      </p:sp>
    </p:spTree>
    <p:extLst>
      <p:ext uri="{BB962C8B-B14F-4D97-AF65-F5344CB8AC3E}">
        <p14:creationId xmlns:p14="http://schemas.microsoft.com/office/powerpoint/2010/main" val="126339460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D0BA9DBB-D4A3-9531-292F-9EAE33F36F5C}"/>
              </a:ext>
            </a:extLst>
          </p:cNvPr>
          <p:cNvSpPr>
            <a:spLocks noGrp="1" noChangeArrowheads="1"/>
          </p:cNvSpPr>
          <p:nvPr>
            <p:ph idx="1"/>
          </p:nvPr>
        </p:nvSpPr>
        <p:spPr>
          <a:xfrm>
            <a:off x="384175" y="836713"/>
            <a:ext cx="8375650" cy="5544616"/>
          </a:xfrm>
        </p:spPr>
        <p:txBody>
          <a:bodyPr/>
          <a:lstStyle/>
          <a:p>
            <a:pPr eaLnBrk="1" hangingPunct="1">
              <a:lnSpc>
                <a:spcPct val="90000"/>
              </a:lnSpc>
              <a:spcBef>
                <a:spcPct val="0"/>
              </a:spcBef>
              <a:spcAft>
                <a:spcPts val="600"/>
              </a:spcAft>
              <a:buFontTx/>
              <a:buNone/>
            </a:pPr>
            <a:r>
              <a:rPr lang="en-GB" altLang="en-US" sz="2200" b="1" dirty="0" smtClean="0">
                <a:solidFill>
                  <a:schemeClr val="accent2"/>
                </a:solidFill>
                <a:latin typeface="Arial Black" panose="020B0A04020102020204" pitchFamily="34" charset="0"/>
              </a:rPr>
              <a:t>2.4 POLICY </a:t>
            </a:r>
            <a:r>
              <a:rPr lang="en-GB" altLang="en-US" sz="2200" b="1" dirty="0">
                <a:solidFill>
                  <a:schemeClr val="accent2"/>
                </a:solidFill>
                <a:latin typeface="Arial Black" panose="020B0A04020102020204" pitchFamily="34" charset="0"/>
              </a:rPr>
              <a:t>RECOMMENDATIONS</a:t>
            </a:r>
          </a:p>
          <a:p>
            <a:pPr eaLnBrk="1" hangingPunct="1">
              <a:lnSpc>
                <a:spcPct val="90000"/>
              </a:lnSpc>
              <a:spcBef>
                <a:spcPct val="0"/>
              </a:spcBef>
              <a:spcAft>
                <a:spcPts val="600"/>
              </a:spcAft>
              <a:buFontTx/>
              <a:buNone/>
            </a:pPr>
            <a:r>
              <a:rPr lang="en-GB" altLang="en-US" sz="2400" dirty="0">
                <a:solidFill>
                  <a:srgbClr val="FF6600"/>
                </a:solidFill>
                <a:latin typeface="Arial Black" panose="020B0A04020102020204" pitchFamily="34" charset="0"/>
              </a:rPr>
              <a:t>Decarbonisation of </a:t>
            </a:r>
            <a:r>
              <a:rPr lang="en-GB" altLang="en-US" sz="2400" dirty="0" smtClean="0">
                <a:solidFill>
                  <a:srgbClr val="FF6600"/>
                </a:solidFill>
                <a:latin typeface="Arial Black" panose="020B0A04020102020204" pitchFamily="34" charset="0"/>
              </a:rPr>
              <a:t>EU’s fishing fleet</a:t>
            </a:r>
            <a:endParaRPr lang="en-GB" altLang="en-US" sz="2400" dirty="0">
              <a:solidFill>
                <a:srgbClr val="FF6600"/>
              </a:solidFill>
              <a:latin typeface="Arial Black" panose="020B0A04020102020204" pitchFamily="34" charset="0"/>
            </a:endParaRP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Define a </a:t>
            </a:r>
            <a:r>
              <a:rPr lang="en-US" altLang="en-US" sz="1600" dirty="0">
                <a:solidFill>
                  <a:srgbClr val="333399"/>
                </a:solidFill>
              </a:rPr>
              <a:t>fisheries roadmap </a:t>
            </a:r>
            <a:r>
              <a:rPr lang="en-US" altLang="en-US" sz="1600" dirty="0">
                <a:solidFill>
                  <a:srgbClr val="808080"/>
                </a:solidFill>
              </a:rPr>
              <a:t>towards decarbonisation.</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Revise EU’s definition of the term </a:t>
            </a:r>
            <a:r>
              <a:rPr lang="en-US" altLang="en-US" sz="1600" dirty="0">
                <a:solidFill>
                  <a:srgbClr val="333399"/>
                </a:solidFill>
              </a:rPr>
              <a:t>fishing capacity</a:t>
            </a:r>
            <a:r>
              <a:rPr lang="en-US" altLang="en-US" sz="1600" dirty="0">
                <a:solidFill>
                  <a:srgbClr val="808080"/>
                </a:solidFill>
              </a:rPr>
              <a:t>, because adding more GTs or kW does not necessarily increase a vessel’s ability to fish, and is a sine qua non condition for applying some of the energy efficiency solutions.</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Promote the implementation of a </a:t>
            </a:r>
            <a:r>
              <a:rPr lang="en-US" altLang="en-US" sz="1600" dirty="0">
                <a:solidFill>
                  <a:srgbClr val="333399"/>
                </a:solidFill>
              </a:rPr>
              <a:t>mixture of energy efficient solutions </a:t>
            </a:r>
            <a:r>
              <a:rPr lang="en-US" altLang="en-US" sz="1600" dirty="0">
                <a:solidFill>
                  <a:srgbClr val="808080"/>
                </a:solidFill>
              </a:rPr>
              <a:t>due to there is no ‘one-fits-all’ solution applicable to all fishing vessels and fishing modalities.</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Promote the installation of </a:t>
            </a:r>
            <a:r>
              <a:rPr lang="en-US" altLang="en-US" sz="1600" dirty="0">
                <a:solidFill>
                  <a:srgbClr val="333399"/>
                </a:solidFill>
              </a:rPr>
              <a:t>energy monitoring devices </a:t>
            </a:r>
            <a:r>
              <a:rPr lang="en-US" altLang="en-US" sz="1600" dirty="0">
                <a:solidFill>
                  <a:srgbClr val="808080"/>
                </a:solidFill>
              </a:rPr>
              <a:t>in all fishing fleet segments.</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Make the </a:t>
            </a:r>
            <a:r>
              <a:rPr lang="en-US" altLang="en-US" sz="1600" dirty="0">
                <a:solidFill>
                  <a:srgbClr val="333399"/>
                </a:solidFill>
              </a:rPr>
              <a:t>European Data Collection Framework</a:t>
            </a:r>
            <a:r>
              <a:rPr lang="en-US" altLang="en-US" sz="1600" b="1" dirty="0">
                <a:solidFill>
                  <a:srgbClr val="808080"/>
                </a:solidFill>
              </a:rPr>
              <a:t> </a:t>
            </a:r>
            <a:r>
              <a:rPr lang="en-US" altLang="en-US" sz="1600" dirty="0">
                <a:solidFill>
                  <a:srgbClr val="808080"/>
                </a:solidFill>
              </a:rPr>
              <a:t>include detailed data on energy consumption of fisheries reported by energy monitoring devices.</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Embrace a </a:t>
            </a:r>
            <a:r>
              <a:rPr lang="en-US" altLang="en-US" sz="1600" dirty="0">
                <a:solidFill>
                  <a:srgbClr val="333399"/>
                </a:solidFill>
              </a:rPr>
              <a:t>simpler and more flexible process for funding application</a:t>
            </a:r>
            <a:r>
              <a:rPr lang="en-US" altLang="en-US" sz="1600" b="1" dirty="0">
                <a:solidFill>
                  <a:srgbClr val="333399"/>
                </a:solidFill>
              </a:rPr>
              <a:t> </a:t>
            </a:r>
            <a:r>
              <a:rPr lang="en-US" altLang="en-US" sz="1600" dirty="0">
                <a:solidFill>
                  <a:srgbClr val="808080"/>
                </a:solidFill>
              </a:rPr>
              <a:t>for investment or installation of energy efficient </a:t>
            </a:r>
            <a:r>
              <a:rPr lang="en-US" altLang="en-US" sz="1600" dirty="0" smtClean="0">
                <a:solidFill>
                  <a:srgbClr val="808080"/>
                </a:solidFill>
              </a:rPr>
              <a:t>solutions.</a:t>
            </a:r>
            <a:endParaRPr lang="en-US" altLang="en-US" sz="1600" dirty="0">
              <a:solidFill>
                <a:srgbClr val="808080"/>
              </a:solidFill>
            </a:endParaRP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Encourage the inclusion of fishing vessels of different sizes in the energy efficiency policy framework of the </a:t>
            </a:r>
            <a:r>
              <a:rPr lang="en-US" altLang="en-US" sz="1600" dirty="0" smtClean="0">
                <a:solidFill>
                  <a:srgbClr val="333399"/>
                </a:solidFill>
              </a:rPr>
              <a:t>IMO (MARPOL </a:t>
            </a:r>
            <a:r>
              <a:rPr lang="en-US" altLang="en-US" sz="1600" dirty="0">
                <a:solidFill>
                  <a:srgbClr val="333399"/>
                </a:solidFill>
              </a:rPr>
              <a:t>73/78)</a:t>
            </a:r>
            <a:r>
              <a:rPr lang="en-US" altLang="en-US" sz="1600" dirty="0">
                <a:solidFill>
                  <a:srgbClr val="808080"/>
                </a:solidFill>
              </a:rPr>
              <a:t>.</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Establish a </a:t>
            </a:r>
            <a:r>
              <a:rPr lang="en-US" altLang="en-US" sz="1600" dirty="0">
                <a:solidFill>
                  <a:srgbClr val="333399"/>
                </a:solidFill>
              </a:rPr>
              <a:t>European cooperation platform</a:t>
            </a:r>
            <a:r>
              <a:rPr lang="en-US" altLang="en-US" sz="1600" dirty="0">
                <a:solidFill>
                  <a:srgbClr val="808080"/>
                </a:solidFill>
              </a:rPr>
              <a:t> to address energy efficiency in fisheries, exchange successful stories, promote dialogue and cooperation, and facilitate the transference of information and sustainability awareness.</a:t>
            </a:r>
          </a:p>
          <a:p>
            <a:pPr eaLnBrk="1" hangingPunct="1">
              <a:lnSpc>
                <a:spcPct val="90000"/>
              </a:lnSpc>
              <a:spcBef>
                <a:spcPct val="0"/>
              </a:spcBef>
              <a:spcAft>
                <a:spcPts val="600"/>
              </a:spcAft>
              <a:buClr>
                <a:srgbClr val="333399"/>
              </a:buClr>
              <a:buFont typeface="Wingdings" panose="05000000000000000000" pitchFamily="2" charset="2"/>
              <a:buChar char="§"/>
            </a:pPr>
            <a:r>
              <a:rPr lang="en-US" altLang="en-US" sz="1600" dirty="0">
                <a:solidFill>
                  <a:srgbClr val="808080"/>
                </a:solidFill>
              </a:rPr>
              <a:t>Promote the development of </a:t>
            </a:r>
            <a:r>
              <a:rPr lang="en-US" altLang="en-US" sz="1600" dirty="0">
                <a:solidFill>
                  <a:srgbClr val="333399"/>
                </a:solidFill>
              </a:rPr>
              <a:t>seafood labels/eco-certifications </a:t>
            </a:r>
            <a:r>
              <a:rPr lang="en-US" altLang="en-US" sz="1600" dirty="0">
                <a:solidFill>
                  <a:srgbClr val="808080"/>
                </a:solidFill>
              </a:rPr>
              <a:t>incorporating the carbon footprint or Fuel Use Intensity (FUI) score of the fishery on food products.</a:t>
            </a:r>
            <a:endParaRPr lang="en-GB" altLang="en-US" sz="1600" b="1" dirty="0">
              <a:solidFill>
                <a:srgbClr val="808080"/>
              </a:solidFill>
            </a:endParaRPr>
          </a:p>
          <a:p>
            <a:pPr eaLnBrk="1" hangingPunct="1">
              <a:lnSpc>
                <a:spcPct val="90000"/>
              </a:lnSpc>
              <a:spcBef>
                <a:spcPct val="0"/>
              </a:spcBef>
              <a:buClr>
                <a:srgbClr val="009999"/>
              </a:buClr>
              <a:buFont typeface="Wingdings" panose="05000000000000000000" pitchFamily="2" charset="2"/>
              <a:buChar char="§"/>
            </a:pPr>
            <a:endParaRPr lang="de-DE" altLang="en-US" sz="2400" dirty="0">
              <a:solidFill>
                <a:srgbClr val="808080"/>
              </a:solidFill>
              <a:latin typeface="Arial Black" panose="020B0A04020102020204" pitchFamily="34" charset="0"/>
            </a:endParaRPr>
          </a:p>
          <a:p>
            <a:pPr eaLnBrk="1" hangingPunct="1">
              <a:lnSpc>
                <a:spcPct val="90000"/>
              </a:lnSpc>
              <a:spcBef>
                <a:spcPct val="0"/>
              </a:spcBef>
              <a:buClr>
                <a:srgbClr val="009999"/>
              </a:buClr>
              <a:buFontTx/>
              <a:buNone/>
            </a:pPr>
            <a:endParaRPr lang="en-GB" altLang="en-US" sz="2400" dirty="0">
              <a:solidFill>
                <a:srgbClr val="808080"/>
              </a:solidFill>
              <a:cs typeface="Arial" panose="020B0604020202020204" pitchFamily="34" charset="0"/>
            </a:endParaRPr>
          </a:p>
        </p:txBody>
      </p:sp>
      <p:sp>
        <p:nvSpPr>
          <p:cNvPr id="4" name="Rectángulo 3">
            <a:extLst>
              <a:ext uri="{FF2B5EF4-FFF2-40B4-BE49-F238E27FC236}">
                <a16:creationId xmlns:a16="http://schemas.microsoft.com/office/drawing/2014/main" id="{47848CC0-22E4-4D70-B3A7-F5FB73BEC228}"/>
              </a:ext>
            </a:extLst>
          </p:cNvPr>
          <p:cNvSpPr/>
          <p:nvPr/>
        </p:nvSpPr>
        <p:spPr>
          <a:xfrm>
            <a:off x="762000" y="1988840"/>
            <a:ext cx="7914456" cy="2016224"/>
          </a:xfrm>
          <a:prstGeom prst="rect">
            <a:avLst/>
          </a:prstGeom>
          <a:solidFill>
            <a:srgbClr val="3333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0" name="Date Placeholder 3">
            <a:extLst>
              <a:ext uri="{FF2B5EF4-FFF2-40B4-BE49-F238E27FC236}">
                <a16:creationId xmlns:a16="http://schemas.microsoft.com/office/drawing/2014/main" id="{D818957D-03BA-94DA-7C79-D86BBBD81B0E}"/>
              </a:ext>
            </a:extLst>
          </p:cNvPr>
          <p:cNvSpPr>
            <a:spLocks noGrp="1"/>
          </p:cNvSpPr>
          <p:nvPr>
            <p:ph type="dt" sz="quarter" idx="10"/>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s-ES"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C03B0C58-DF3B-27E1-2A3E-F1C0F16E4B0D}"/>
              </a:ext>
            </a:extLst>
          </p:cNvPr>
          <p:cNvSpPr>
            <a:spLocks noGrp="1"/>
          </p:cNvSpPr>
          <p:nvPr>
            <p:ph type="ftr" sz="quarter" idx="11"/>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p:txBody>
      </p:sp>
      <p:sp>
        <p:nvSpPr>
          <p:cNvPr id="16390" name="Slide Number Placeholder 5">
            <a:extLst>
              <a:ext uri="{FF2B5EF4-FFF2-40B4-BE49-F238E27FC236}">
                <a16:creationId xmlns:a16="http://schemas.microsoft.com/office/drawing/2014/main" id="{DBCE1A0D-B53A-940E-2C28-8B900B264FBB}"/>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D41A6B-D3C3-4184-BB2A-B9D119910C88}" type="slidenum">
              <a:rPr lang="en-GB" altLang="en-US" sz="1200">
                <a:solidFill>
                  <a:schemeClr val="bg1"/>
                </a:solidFill>
              </a:rPr>
              <a:pPr>
                <a:spcBef>
                  <a:spcPct val="0"/>
                </a:spcBef>
                <a:buFontTx/>
                <a:buNone/>
              </a:pPr>
              <a:t>8</a:t>
            </a:fld>
            <a:endParaRPr lang="en-GB" altLang="en-US" sz="1200">
              <a:solidFill>
                <a:schemeClr val="bg1"/>
              </a:solidFill>
            </a:endParaRPr>
          </a:p>
        </p:txBody>
      </p:sp>
      <p:sp>
        <p:nvSpPr>
          <p:cNvPr id="2" name="Rectángulo 1">
            <a:extLst>
              <a:ext uri="{FF2B5EF4-FFF2-40B4-BE49-F238E27FC236}">
                <a16:creationId xmlns:a16="http://schemas.microsoft.com/office/drawing/2014/main" id="{72B91839-5D9A-0810-5D8E-ACF032C6E39D}"/>
              </a:ext>
            </a:extLst>
          </p:cNvPr>
          <p:cNvSpPr/>
          <p:nvPr/>
        </p:nvSpPr>
        <p:spPr>
          <a:xfrm>
            <a:off x="762000" y="5083919"/>
            <a:ext cx="7914456" cy="649337"/>
          </a:xfrm>
          <a:prstGeom prst="rect">
            <a:avLst/>
          </a:prstGeom>
          <a:solidFill>
            <a:srgbClr val="3333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6319CCA-BC4B-C257-B3C2-19A5DA3A526D}"/>
              </a:ext>
            </a:extLst>
          </p:cNvPr>
          <p:cNvSpPr>
            <a:spLocks noGrp="1" noChangeArrowheads="1"/>
          </p:cNvSpPr>
          <p:nvPr>
            <p:ph type="title"/>
          </p:nvPr>
        </p:nvSpPr>
        <p:spPr>
          <a:xfrm>
            <a:off x="107504" y="836712"/>
            <a:ext cx="8784976" cy="792162"/>
          </a:xfrm>
        </p:spPr>
        <p:txBody>
          <a:bodyPr/>
          <a:lstStyle/>
          <a:p>
            <a:pPr algn="ctr"/>
            <a:r>
              <a:rPr lang="en-GB" altLang="en-US" sz="2600" dirty="0">
                <a:solidFill>
                  <a:srgbClr val="FF6600"/>
                </a:solidFill>
                <a:latin typeface="Arial Black" panose="020B0A04020102020204" pitchFamily="34" charset="0"/>
              </a:rPr>
              <a:t>3. </a:t>
            </a:r>
            <a:r>
              <a:rPr lang="en-US" altLang="en-US" sz="2600" dirty="0">
                <a:solidFill>
                  <a:srgbClr val="FF6600"/>
                </a:solidFill>
                <a:latin typeface="Arial Black" panose="020B0A04020102020204" pitchFamily="34" charset="0"/>
              </a:rPr>
              <a:t>Circular economy </a:t>
            </a:r>
            <a:r>
              <a:rPr lang="en-US" altLang="en-US" sz="2600" dirty="0" smtClean="0">
                <a:solidFill>
                  <a:srgbClr val="FF6600"/>
                </a:solidFill>
                <a:latin typeface="Arial Black" panose="020B0A04020102020204" pitchFamily="34" charset="0"/>
              </a:rPr>
              <a:t>aspects in </a:t>
            </a:r>
            <a:r>
              <a:rPr lang="en-US" altLang="en-US" sz="2600" dirty="0">
                <a:solidFill>
                  <a:srgbClr val="FF6600"/>
                </a:solidFill>
                <a:latin typeface="Arial Black" panose="020B0A04020102020204" pitchFamily="34" charset="0"/>
              </a:rPr>
              <a:t>EU fisheries</a:t>
            </a:r>
            <a:endParaRPr lang="en-GB" altLang="en-US" sz="2600" dirty="0">
              <a:solidFill>
                <a:srgbClr val="FF6600"/>
              </a:solidFill>
            </a:endParaRPr>
          </a:p>
        </p:txBody>
      </p:sp>
      <p:sp>
        <p:nvSpPr>
          <p:cNvPr id="13315" name="Content Placeholder 2">
            <a:extLst>
              <a:ext uri="{FF2B5EF4-FFF2-40B4-BE49-F238E27FC236}">
                <a16:creationId xmlns:a16="http://schemas.microsoft.com/office/drawing/2014/main" id="{C68AA33B-B9D9-7E6A-B279-F0F95ACE4472}"/>
              </a:ext>
            </a:extLst>
          </p:cNvPr>
          <p:cNvSpPr>
            <a:spLocks noGrp="1" noChangeArrowheads="1"/>
          </p:cNvSpPr>
          <p:nvPr>
            <p:ph idx="1"/>
          </p:nvPr>
        </p:nvSpPr>
        <p:spPr>
          <a:xfrm>
            <a:off x="312960" y="1556792"/>
            <a:ext cx="8374063" cy="4752528"/>
          </a:xfrm>
        </p:spPr>
        <p:txBody>
          <a:bodyPr/>
          <a:lstStyle/>
          <a:p>
            <a:pPr eaLnBrk="1" hangingPunct="1">
              <a:lnSpc>
                <a:spcPct val="90000"/>
              </a:lnSpc>
              <a:spcBef>
                <a:spcPct val="0"/>
              </a:spcBef>
              <a:buFontTx/>
              <a:buNone/>
            </a:pPr>
            <a:r>
              <a:rPr lang="en-GB" altLang="en-US" sz="2200" dirty="0">
                <a:solidFill>
                  <a:srgbClr val="333399"/>
                </a:solidFill>
                <a:latin typeface="Arial Black" panose="020B0A04020102020204" pitchFamily="34" charset="0"/>
              </a:rPr>
              <a:t>Definition:</a:t>
            </a:r>
          </a:p>
          <a:p>
            <a:pPr eaLnBrk="1" hangingPunct="1">
              <a:lnSpc>
                <a:spcPct val="90000"/>
              </a:lnSpc>
              <a:spcBef>
                <a:spcPct val="0"/>
              </a:spcBef>
              <a:buClr>
                <a:srgbClr val="333399"/>
              </a:buClr>
              <a:buFont typeface="Wingdings" panose="05000000000000000000" pitchFamily="2" charset="2"/>
              <a:buChar char="§"/>
            </a:pPr>
            <a:r>
              <a:rPr lang="en-US" altLang="en-US" sz="1800" dirty="0">
                <a:solidFill>
                  <a:srgbClr val="808080"/>
                </a:solidFill>
              </a:rPr>
              <a:t>Circular economy aims at </a:t>
            </a:r>
            <a:r>
              <a:rPr lang="en-US" altLang="en-US" sz="1800" i="1" dirty="0">
                <a:solidFill>
                  <a:srgbClr val="808080"/>
                </a:solidFill>
              </a:rPr>
              <a:t>“… maintaining  the value of products, materials, and resources for as long as possible by returning them into the product cycle, while minimizing the generation of waste, so the life cycle of products is extended</a:t>
            </a:r>
            <a:r>
              <a:rPr lang="en-US" altLang="en-US" sz="1800" dirty="0">
                <a:solidFill>
                  <a:srgbClr val="808080"/>
                </a:solidFill>
              </a:rPr>
              <a:t>”.</a:t>
            </a:r>
          </a:p>
          <a:p>
            <a:pPr eaLnBrk="1" hangingPunct="1">
              <a:lnSpc>
                <a:spcPct val="90000"/>
              </a:lnSpc>
              <a:spcBef>
                <a:spcPct val="0"/>
              </a:spcBef>
              <a:buClr>
                <a:srgbClr val="333399"/>
              </a:buClr>
              <a:buFont typeface="Wingdings" panose="05000000000000000000" pitchFamily="2" charset="2"/>
              <a:buChar char="§"/>
            </a:pPr>
            <a:endParaRPr lang="en-GB" altLang="en-US" sz="2400" dirty="0">
              <a:solidFill>
                <a:srgbClr val="333399"/>
              </a:solidFill>
              <a:latin typeface="Arial Black" panose="020B0A04020102020204" pitchFamily="34" charset="0"/>
            </a:endParaRPr>
          </a:p>
          <a:p>
            <a:pPr eaLnBrk="1" hangingPunct="1">
              <a:lnSpc>
                <a:spcPct val="90000"/>
              </a:lnSpc>
              <a:spcBef>
                <a:spcPct val="0"/>
              </a:spcBef>
              <a:buFontTx/>
              <a:buNone/>
            </a:pPr>
            <a:r>
              <a:rPr lang="en-GB" altLang="en-US" sz="2200" dirty="0">
                <a:solidFill>
                  <a:srgbClr val="333399"/>
                </a:solidFill>
                <a:latin typeface="Arial Black" panose="020B0A04020102020204" pitchFamily="34" charset="0"/>
              </a:rPr>
              <a:t>Current situation:</a:t>
            </a:r>
          </a:p>
          <a:p>
            <a:pPr eaLnBrk="1" hangingPunct="1">
              <a:lnSpc>
                <a:spcPct val="90000"/>
              </a:lnSpc>
              <a:spcBef>
                <a:spcPct val="0"/>
              </a:spcBef>
              <a:buClr>
                <a:srgbClr val="333399"/>
              </a:buClr>
              <a:buFont typeface="Wingdings" panose="05000000000000000000" pitchFamily="2" charset="2"/>
              <a:buChar char="§"/>
            </a:pPr>
            <a:r>
              <a:rPr lang="en-US" altLang="en-US" sz="1800" dirty="0">
                <a:solidFill>
                  <a:srgbClr val="808080"/>
                </a:solidFill>
              </a:rPr>
              <a:t>Circular economy has the ability to </a:t>
            </a:r>
            <a:r>
              <a:rPr lang="en-US" altLang="en-US" sz="1800" b="1" dirty="0">
                <a:solidFill>
                  <a:srgbClr val="808080"/>
                </a:solidFill>
              </a:rPr>
              <a:t>create employment</a:t>
            </a:r>
            <a:r>
              <a:rPr lang="en-US" altLang="en-US" sz="1800" dirty="0">
                <a:solidFill>
                  <a:srgbClr val="808080"/>
                </a:solidFill>
              </a:rPr>
              <a:t>, </a:t>
            </a:r>
            <a:r>
              <a:rPr lang="en-US" altLang="en-US" sz="1800" b="1" dirty="0">
                <a:solidFill>
                  <a:srgbClr val="808080"/>
                </a:solidFill>
              </a:rPr>
              <a:t>business opportunities</a:t>
            </a:r>
            <a:r>
              <a:rPr lang="en-US" altLang="en-US" sz="1800" dirty="0">
                <a:solidFill>
                  <a:srgbClr val="808080"/>
                </a:solidFill>
              </a:rPr>
              <a:t>, and </a:t>
            </a:r>
            <a:r>
              <a:rPr lang="en-US" altLang="en-US" sz="1800" b="1" dirty="0">
                <a:solidFill>
                  <a:srgbClr val="808080"/>
                </a:solidFill>
              </a:rPr>
              <a:t>alternative income </a:t>
            </a:r>
            <a:r>
              <a:rPr lang="en-US" altLang="en-US" sz="1800" dirty="0">
                <a:solidFill>
                  <a:srgbClr val="808080"/>
                </a:solidFill>
              </a:rPr>
              <a:t>for coastal communities.</a:t>
            </a:r>
          </a:p>
          <a:p>
            <a:pPr eaLnBrk="1" hangingPunct="1">
              <a:lnSpc>
                <a:spcPct val="90000"/>
              </a:lnSpc>
              <a:spcBef>
                <a:spcPct val="0"/>
              </a:spcBef>
              <a:buClr>
                <a:srgbClr val="333399"/>
              </a:buClr>
              <a:buFont typeface="Wingdings" panose="05000000000000000000" pitchFamily="2" charset="2"/>
              <a:buChar char="§"/>
            </a:pPr>
            <a:r>
              <a:rPr lang="en-US" altLang="en-US" sz="1800" dirty="0">
                <a:solidFill>
                  <a:srgbClr val="808080"/>
                </a:solidFill>
              </a:rPr>
              <a:t>Society is showing a change in consumption patterns towards products made of marine plastic (new market niches, production models) and other services.</a:t>
            </a:r>
            <a:endParaRPr lang="de-DE" altLang="en-US" sz="1500" dirty="0">
              <a:solidFill>
                <a:srgbClr val="808080"/>
              </a:solidFill>
            </a:endParaRPr>
          </a:p>
          <a:p>
            <a:pPr eaLnBrk="1" hangingPunct="1">
              <a:lnSpc>
                <a:spcPct val="90000"/>
              </a:lnSpc>
              <a:spcBef>
                <a:spcPct val="0"/>
              </a:spcBef>
              <a:buClr>
                <a:srgbClr val="333399"/>
              </a:buClr>
              <a:buFont typeface="Wingdings" panose="05000000000000000000" pitchFamily="2" charset="2"/>
              <a:buChar char="§"/>
            </a:pPr>
            <a:r>
              <a:rPr lang="en-US" altLang="en-US" sz="1800" dirty="0">
                <a:solidFill>
                  <a:srgbClr val="808080"/>
                </a:solidFill>
              </a:rPr>
              <a:t>Few examples are available, mainly for larger vessels, few for small-scale fisheries. </a:t>
            </a:r>
          </a:p>
          <a:p>
            <a:pPr eaLnBrk="1" hangingPunct="1">
              <a:lnSpc>
                <a:spcPct val="90000"/>
              </a:lnSpc>
              <a:spcBef>
                <a:spcPct val="0"/>
              </a:spcBef>
              <a:buClr>
                <a:srgbClr val="333399"/>
              </a:buClr>
              <a:buFont typeface="Wingdings" panose="05000000000000000000" pitchFamily="2" charset="2"/>
              <a:buChar char="§"/>
            </a:pPr>
            <a:r>
              <a:rPr lang="en-US" altLang="en-US" sz="1800" dirty="0">
                <a:solidFill>
                  <a:srgbClr val="808080"/>
                </a:solidFill>
              </a:rPr>
              <a:t>Circular economy in the fisheries sector have been focused on solutions for:</a:t>
            </a:r>
          </a:p>
          <a:p>
            <a:pPr eaLnBrk="1" hangingPunct="1">
              <a:lnSpc>
                <a:spcPct val="90000"/>
              </a:lnSpc>
              <a:spcBef>
                <a:spcPct val="0"/>
              </a:spcBef>
              <a:buClr>
                <a:srgbClr val="333399"/>
              </a:buClr>
              <a:buFont typeface="Wingdings" panose="05000000000000000000" pitchFamily="2" charset="2"/>
              <a:buChar char="§"/>
            </a:pPr>
            <a:endParaRPr lang="en-US" altLang="en-US" sz="1500" b="1" dirty="0">
              <a:solidFill>
                <a:srgbClr val="808080"/>
              </a:solidFill>
            </a:endParaRPr>
          </a:p>
          <a:p>
            <a:pPr lvl="1" eaLnBrk="1" hangingPunct="1">
              <a:lnSpc>
                <a:spcPct val="90000"/>
              </a:lnSpc>
              <a:spcBef>
                <a:spcPct val="0"/>
              </a:spcBef>
              <a:buClr>
                <a:srgbClr val="333399"/>
              </a:buClr>
              <a:buFont typeface="Wingdings" panose="05000000000000000000" pitchFamily="2" charset="2"/>
              <a:buChar char="§"/>
            </a:pPr>
            <a:r>
              <a:rPr lang="en-US" altLang="en-US" sz="1600" b="1" dirty="0">
                <a:solidFill>
                  <a:srgbClr val="808080"/>
                </a:solidFill>
              </a:rPr>
              <a:t>smart design </a:t>
            </a:r>
            <a:r>
              <a:rPr lang="en-US" altLang="en-US" sz="1600" dirty="0">
                <a:solidFill>
                  <a:srgbClr val="808080"/>
                </a:solidFill>
              </a:rPr>
              <a:t>of fishing gear (</a:t>
            </a:r>
            <a:r>
              <a:rPr lang="en-US" altLang="en-US" sz="1600" i="1" dirty="0">
                <a:solidFill>
                  <a:srgbClr val="808080"/>
                </a:solidFill>
              </a:rPr>
              <a:t>still at an early stage</a:t>
            </a:r>
            <a:r>
              <a:rPr lang="en-US" altLang="en-US" sz="1600" dirty="0">
                <a:solidFill>
                  <a:srgbClr val="808080"/>
                </a:solidFill>
              </a:rPr>
              <a:t>)</a:t>
            </a:r>
          </a:p>
          <a:p>
            <a:pPr lvl="1" eaLnBrk="1" hangingPunct="1">
              <a:lnSpc>
                <a:spcPct val="90000"/>
              </a:lnSpc>
              <a:spcBef>
                <a:spcPct val="0"/>
              </a:spcBef>
              <a:buClr>
                <a:srgbClr val="333399"/>
              </a:buClr>
              <a:buFont typeface="Wingdings" panose="05000000000000000000" pitchFamily="2" charset="2"/>
              <a:buChar char="§"/>
            </a:pPr>
            <a:r>
              <a:rPr lang="en-US" altLang="en-US" sz="1600" dirty="0">
                <a:solidFill>
                  <a:srgbClr val="808080"/>
                </a:solidFill>
              </a:rPr>
              <a:t>collection of</a:t>
            </a:r>
            <a:r>
              <a:rPr lang="en-US" altLang="en-US" sz="1600" b="1" dirty="0">
                <a:solidFill>
                  <a:srgbClr val="808080"/>
                </a:solidFill>
              </a:rPr>
              <a:t> marine litter at sea</a:t>
            </a:r>
            <a:r>
              <a:rPr lang="en-US" altLang="en-US" sz="1600" dirty="0">
                <a:solidFill>
                  <a:srgbClr val="808080"/>
                </a:solidFill>
              </a:rPr>
              <a:t> (</a:t>
            </a:r>
            <a:r>
              <a:rPr lang="en-US" altLang="en-US" sz="1600" i="1" dirty="0">
                <a:solidFill>
                  <a:srgbClr val="808080"/>
                </a:solidFill>
              </a:rPr>
              <a:t>implemented</a:t>
            </a:r>
            <a:r>
              <a:rPr lang="en-US" altLang="en-US" sz="1600" dirty="0">
                <a:solidFill>
                  <a:srgbClr val="808080"/>
                </a:solidFill>
              </a:rPr>
              <a:t> </a:t>
            </a:r>
            <a:r>
              <a:rPr lang="en-US" altLang="en-US" sz="1600" i="1" dirty="0">
                <a:solidFill>
                  <a:srgbClr val="808080"/>
                </a:solidFill>
              </a:rPr>
              <a:t>by</a:t>
            </a:r>
            <a:r>
              <a:rPr lang="en-US" altLang="en-US" sz="1600" dirty="0">
                <a:solidFill>
                  <a:srgbClr val="808080"/>
                </a:solidFill>
              </a:rPr>
              <a:t> </a:t>
            </a:r>
            <a:r>
              <a:rPr lang="en-US" altLang="en-US" sz="1600" i="1" dirty="0">
                <a:solidFill>
                  <a:srgbClr val="808080"/>
                </a:solidFill>
              </a:rPr>
              <a:t>region</a:t>
            </a:r>
            <a:r>
              <a:rPr lang="en-US" altLang="en-US" sz="1600" dirty="0">
                <a:solidFill>
                  <a:srgbClr val="808080"/>
                </a:solidFill>
              </a:rPr>
              <a:t>)</a:t>
            </a:r>
          </a:p>
          <a:p>
            <a:pPr lvl="1" eaLnBrk="1" hangingPunct="1">
              <a:lnSpc>
                <a:spcPct val="90000"/>
              </a:lnSpc>
              <a:spcBef>
                <a:spcPct val="0"/>
              </a:spcBef>
              <a:buClr>
                <a:srgbClr val="333399"/>
              </a:buClr>
              <a:buFont typeface="Wingdings" panose="05000000000000000000" pitchFamily="2" charset="2"/>
              <a:buChar char="§"/>
            </a:pPr>
            <a:r>
              <a:rPr lang="en-US" altLang="en-US" sz="1600" dirty="0">
                <a:solidFill>
                  <a:srgbClr val="808080"/>
                </a:solidFill>
              </a:rPr>
              <a:t>marine litter, End of Life fishing gear and fish waste </a:t>
            </a:r>
            <a:r>
              <a:rPr lang="en-US" altLang="en-US" sz="1600" b="1" dirty="0">
                <a:solidFill>
                  <a:srgbClr val="808080"/>
                </a:solidFill>
              </a:rPr>
              <a:t>collection, recycling and upcycling</a:t>
            </a:r>
            <a:r>
              <a:rPr lang="en-US" altLang="en-US" sz="1600" dirty="0">
                <a:solidFill>
                  <a:srgbClr val="808080"/>
                </a:solidFill>
              </a:rPr>
              <a:t> (</a:t>
            </a:r>
            <a:r>
              <a:rPr lang="en-US" altLang="en-US" sz="1600" i="1" dirty="0">
                <a:solidFill>
                  <a:srgbClr val="808080"/>
                </a:solidFill>
              </a:rPr>
              <a:t>most popular activity</a:t>
            </a:r>
            <a:r>
              <a:rPr lang="en-US" altLang="en-US" sz="1600" dirty="0">
                <a:solidFill>
                  <a:srgbClr val="808080"/>
                </a:solidFill>
              </a:rPr>
              <a:t>)</a:t>
            </a:r>
          </a:p>
          <a:p>
            <a:pPr marL="457200" lvl="1" indent="0" eaLnBrk="1" hangingPunct="1">
              <a:lnSpc>
                <a:spcPct val="90000"/>
              </a:lnSpc>
              <a:spcBef>
                <a:spcPct val="0"/>
              </a:spcBef>
              <a:buClr>
                <a:srgbClr val="333399"/>
              </a:buClr>
              <a:buNone/>
            </a:pPr>
            <a:r>
              <a:rPr lang="en-US" altLang="en-US" sz="1800" dirty="0">
                <a:solidFill>
                  <a:srgbClr val="808080"/>
                </a:solidFill>
              </a:rPr>
              <a:t>	</a:t>
            </a:r>
          </a:p>
        </p:txBody>
      </p:sp>
      <p:sp>
        <p:nvSpPr>
          <p:cNvPr id="4100" name="Date Placeholder 3">
            <a:extLst>
              <a:ext uri="{FF2B5EF4-FFF2-40B4-BE49-F238E27FC236}">
                <a16:creationId xmlns:a16="http://schemas.microsoft.com/office/drawing/2014/main" id="{2B284460-C6FC-318C-2D38-072A9F4F8C6A}"/>
              </a:ext>
            </a:extLst>
          </p:cNvPr>
          <p:cNvSpPr>
            <a:spLocks noGrp="1"/>
          </p:cNvSpPr>
          <p:nvPr>
            <p:ph type="dt" sz="quarter" idx="10"/>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t>23</a:t>
            </a:r>
            <a:r>
              <a:rPr lang="hu-HU" altLang="en-US" sz="1200" dirty="0"/>
              <a:t>/</a:t>
            </a:r>
            <a:r>
              <a:rPr lang="es-ES" altLang="en-US" sz="1200" dirty="0"/>
              <a:t>10</a:t>
            </a:r>
            <a:r>
              <a:rPr lang="hu-HU" altLang="en-US" sz="1200" dirty="0"/>
              <a:t>/20</a:t>
            </a:r>
            <a:r>
              <a:rPr lang="en-GB" altLang="en-US" sz="1200" dirty="0"/>
              <a:t>23</a:t>
            </a:r>
          </a:p>
        </p:txBody>
      </p:sp>
      <p:sp>
        <p:nvSpPr>
          <p:cNvPr id="4101" name="Footer Placeholder 4">
            <a:extLst>
              <a:ext uri="{FF2B5EF4-FFF2-40B4-BE49-F238E27FC236}">
                <a16:creationId xmlns:a16="http://schemas.microsoft.com/office/drawing/2014/main" id="{E0E9C8EE-D1CE-711A-61D5-8C79938EA54D}"/>
              </a:ext>
            </a:extLst>
          </p:cNvPr>
          <p:cNvSpPr>
            <a:spLocks noGrp="1"/>
          </p:cNvSpPr>
          <p:nvPr>
            <p:ph type="ftr" sz="quarter" idx="11"/>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Fisheries (PECH)</a:t>
            </a:r>
          </a:p>
          <a:p>
            <a:pPr eaLnBrk="1" hangingPunct="1">
              <a:defRPr/>
            </a:pPr>
            <a:endParaRPr lang="en-GB" altLang="en-US" sz="1200" dirty="0">
              <a:solidFill>
                <a:schemeClr val="bg1"/>
              </a:solidFill>
            </a:endParaRPr>
          </a:p>
        </p:txBody>
      </p:sp>
      <p:sp>
        <p:nvSpPr>
          <p:cNvPr id="13318" name="Slide Number Placeholder 5">
            <a:extLst>
              <a:ext uri="{FF2B5EF4-FFF2-40B4-BE49-F238E27FC236}">
                <a16:creationId xmlns:a16="http://schemas.microsoft.com/office/drawing/2014/main" id="{8117D177-A2A7-6163-90BD-68DBE5980A71}"/>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C9D44D-E63F-445D-BA8D-DB7D0120C9A2}" type="slidenum">
              <a:rPr lang="en-GB" altLang="en-US" sz="1200">
                <a:solidFill>
                  <a:schemeClr val="bg1"/>
                </a:solidFill>
              </a:rPr>
              <a:pPr>
                <a:spcBef>
                  <a:spcPct val="0"/>
                </a:spcBef>
                <a:buFontTx/>
                <a:buNone/>
              </a:pPr>
              <a:t>9</a:t>
            </a:fld>
            <a:endParaRPr lang="en-GB" altLang="en-US" sz="1200">
              <a:solidFill>
                <a:schemeClr val="bg1"/>
              </a:solidFill>
            </a:endParaRPr>
          </a:p>
        </p:txBody>
      </p:sp>
    </p:spTree>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2f01cf0-dd39-4ca8-8ed8-80cbd24f5bed}" enabled="1" method="Standard" siteId="{6219f119-3e79-4e7f-acde-a5750808cd9b}" contentBits="0" removed="0"/>
</clbl:labelList>
</file>

<file path=docProps/app.xml><?xml version="1.0" encoding="utf-8"?>
<Properties xmlns="http://schemas.openxmlformats.org/officeDocument/2006/extended-properties" xmlns:vt="http://schemas.openxmlformats.org/officeDocument/2006/docPropsVTypes">
  <TotalTime>5024</TotalTime>
  <Words>1891</Words>
  <Application>Microsoft Office PowerPoint</Application>
  <PresentationFormat>On-screen Show (4:3)</PresentationFormat>
  <Paragraphs>244</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Myriad Pro</vt:lpstr>
      <vt:lpstr>Times New Roman</vt:lpstr>
      <vt:lpstr>Wingdings</vt:lpstr>
      <vt:lpstr>Default Design</vt:lpstr>
      <vt:lpstr>Workshop on the European Green Deal − Challenges and opportunities for  EU fisheries and aquaculture  Part I: Decarbonisation &amp;  circular economy aspects for fisheries</vt:lpstr>
      <vt:lpstr>Objectives of the study</vt:lpstr>
      <vt:lpstr>1. Policy initiatives of the EGD</vt:lpstr>
      <vt:lpstr>2. Decarbonisation aspects for  EU’s fishing fleet</vt:lpstr>
      <vt:lpstr>PowerPoint Presentation</vt:lpstr>
      <vt:lpstr>PowerPoint Presentation</vt:lpstr>
      <vt:lpstr>PowerPoint Presentation</vt:lpstr>
      <vt:lpstr>PowerPoint Presentation</vt:lpstr>
      <vt:lpstr>3. Circular economy aspects in EU fisheries</vt:lpstr>
      <vt:lpstr>PowerPoint Presentation</vt:lpstr>
      <vt:lpstr>PowerPoint Presentation</vt:lpstr>
      <vt:lpstr>PowerPoint Presentation</vt:lpstr>
      <vt:lpstr>PowerPoint Presentation</vt:lpstr>
      <vt:lpstr>PowerPoint Presentation</vt:lpstr>
      <vt:lpstr>PowerPoint Presentation</vt:lpstr>
    </vt:vector>
  </TitlesOfParts>
  <Company>OPOCE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Markus J. Prutsch</dc:creator>
  <cp:lastModifiedBy>Marcus BREUER</cp:lastModifiedBy>
  <cp:revision>456</cp:revision>
  <cp:lastPrinted>2014-08-26T12:23:50Z</cp:lastPrinted>
  <dcterms:created xsi:type="dcterms:W3CDTF">2009-07-06T12:22:53Z</dcterms:created>
  <dcterms:modified xsi:type="dcterms:W3CDTF">2023-10-20T16:06:34Z</dcterms:modified>
</cp:coreProperties>
</file>