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6" r:id="rId2"/>
    <p:sldId id="347" r:id="rId3"/>
    <p:sldId id="348" r:id="rId4"/>
    <p:sldId id="349" r:id="rId5"/>
    <p:sldId id="353" r:id="rId6"/>
    <p:sldId id="350" r:id="rId7"/>
    <p:sldId id="354" r:id="rId8"/>
    <p:sldId id="356" r:id="rId9"/>
    <p:sldId id="357" r:id="rId10"/>
    <p:sldId id="352" r:id="rId11"/>
    <p:sldId id="355" r:id="rId12"/>
  </p:sldIdLst>
  <p:sldSz cx="9144000" cy="6858000" type="screen4x3"/>
  <p:notesSz cx="6669088" cy="97536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  <a:srgbClr val="003399"/>
    <a:srgbClr val="FF6600"/>
    <a:srgbClr val="888888"/>
    <a:srgbClr val="5F5F5F"/>
    <a:srgbClr val="FEBEDB"/>
    <a:srgbClr val="FE82E3"/>
    <a:srgbClr val="0066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78367" autoAdjust="0"/>
  </p:normalViewPr>
  <p:slideViewPr>
    <p:cSldViewPr>
      <p:cViewPr varScale="1">
        <p:scale>
          <a:sx n="79" d="100"/>
          <a:sy n="79" d="100"/>
        </p:scale>
        <p:origin x="708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4026" y="-210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DAA4CE4-395C-B9C3-D41C-3F18432A41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150" cy="48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23EF784-5DF4-2F4F-6CE7-14924D51391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352" y="0"/>
            <a:ext cx="2890150" cy="48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91C0DD0-F38A-1FC6-AAC7-9C46909A60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64431"/>
            <a:ext cx="2890150" cy="48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084DE77-E657-983A-2C52-0A011806D8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352" y="9264431"/>
            <a:ext cx="2890150" cy="48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EFB5DE-DEDA-4CE3-88F7-26E2A303A6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3AA854-CDB8-75D0-29F9-503F849D4F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150" cy="48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C8B1CFF-9AAB-8592-F7ED-2AB138EB5B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7352" y="0"/>
            <a:ext cx="2890150" cy="48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5BB8821-09C9-1C55-1DC5-8ED6AD79B9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0250"/>
            <a:ext cx="4878388" cy="3659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F2368EB-453F-05FD-0452-431C95319C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2" y="4633001"/>
            <a:ext cx="5335905" cy="438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7C8D4B8-C8B3-3931-715F-99652920FB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64431"/>
            <a:ext cx="2890150" cy="48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A71E59B-180F-820D-E32D-FF0420AF97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352" y="9264431"/>
            <a:ext cx="2890150" cy="48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3E1B9B6-DF02-4920-BEB4-51427855C81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39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9833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10000"/>
              </a:lnSpc>
              <a:spcAft>
                <a:spcPts val="597"/>
              </a:spcAft>
              <a:buFont typeface="Arial" panose="020B0604020202020204" pitchFamily="34" charset="0"/>
              <a:buNone/>
            </a:pPr>
            <a:endParaRPr lang="en-GB" sz="1800" dirty="0">
              <a:latin typeface="Noto Sans Symbols"/>
              <a:ea typeface="Noto Sans Symbols"/>
              <a:cs typeface="Noto Sans Symbol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1336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2971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970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1931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590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3636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2368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4096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1B9B6-DF02-4920-BEB4-51427855C819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114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2D1A2E4-9931-91B1-CC8E-316182E663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28/05/2015</a:t>
            </a:r>
            <a:endParaRPr lang="en-GB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8360859-9193-5210-221D-BE69D0B50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for the Committee on </a:t>
            </a:r>
            <a:r>
              <a:rPr lang="fr-FR"/>
              <a:t>Agriculture and Rural </a:t>
            </a:r>
            <a:r>
              <a:rPr lang="fr-FR" err="1"/>
              <a:t>Development</a:t>
            </a:r>
            <a:endParaRPr lang="en-GB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FE9B7CC-54CB-5806-6787-0574CFB3F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1347-626A-4901-A61D-2DB06BC8F7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0695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PP03">
            <a:extLst>
              <a:ext uri="{FF2B5EF4-FFF2-40B4-BE49-F238E27FC236}">
                <a16:creationId xmlns:a16="http://schemas.microsoft.com/office/drawing/2014/main" id="{8A2961D2-662D-D7F9-0635-625299E8A2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85"/>
          <a:stretch>
            <a:fillRect/>
          </a:stretch>
        </p:blipFill>
        <p:spPr bwMode="auto">
          <a:xfrm>
            <a:off x="0" y="6456363"/>
            <a:ext cx="270033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54132B05-1A69-78C4-D413-99387732C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C868C84-AB39-73B9-0411-3A7D6D9BD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76475"/>
            <a:ext cx="822960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1029" name="Picture 16" descr="PP03">
            <a:extLst>
              <a:ext uri="{FF2B5EF4-FFF2-40B4-BE49-F238E27FC236}">
                <a16:creationId xmlns:a16="http://schemas.microsoft.com/office/drawing/2014/main" id="{20FA6E85-EEAD-7B60-B5EC-38748EE1C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85"/>
          <a:stretch>
            <a:fillRect/>
          </a:stretch>
        </p:blipFill>
        <p:spPr bwMode="auto">
          <a:xfrm>
            <a:off x="0" y="33338"/>
            <a:ext cx="5580063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Rectangle 17">
            <a:extLst>
              <a:ext uri="{FF2B5EF4-FFF2-40B4-BE49-F238E27FC236}">
                <a16:creationId xmlns:a16="http://schemas.microsoft.com/office/drawing/2014/main" id="{CBE18D95-BEB0-A207-D911-EA2BF9C8F3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0" y="6462713"/>
            <a:ext cx="10080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hu-HU"/>
              <a:t>28/05/2015</a:t>
            </a:r>
            <a:endParaRPr lang="en-GB"/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A814354D-1352-1648-FAAF-9DAB93963B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62713"/>
            <a:ext cx="5543550" cy="39528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Presentation for the Committee on </a:t>
            </a:r>
            <a:r>
              <a:rPr lang="hu-HU" err="1"/>
              <a:t>Transport</a:t>
            </a:r>
            <a:r>
              <a:rPr lang="hu-HU"/>
              <a:t> and </a:t>
            </a:r>
            <a:r>
              <a:rPr lang="hu-HU" err="1"/>
              <a:t>Tourism</a:t>
            </a:r>
            <a:endParaRPr lang="en-GB"/>
          </a:p>
        </p:txBody>
      </p:sp>
      <p:sp>
        <p:nvSpPr>
          <p:cNvPr id="1043" name="Rectangle 19">
            <a:extLst>
              <a:ext uri="{FF2B5EF4-FFF2-40B4-BE49-F238E27FC236}">
                <a16:creationId xmlns:a16="http://schemas.microsoft.com/office/drawing/2014/main" id="{29B199ED-02F4-CFF8-197E-0CBF10BFEE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462713"/>
            <a:ext cx="900112" cy="3952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fld id="{E8C9C5D9-D69D-4528-BB5E-58B5E83076B1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3" name="Picture 3">
            <a:extLst>
              <a:ext uri="{FF2B5EF4-FFF2-40B4-BE49-F238E27FC236}">
                <a16:creationId xmlns:a16="http://schemas.microsoft.com/office/drawing/2014/main" id="{871DDBBD-A5E0-05FD-803E-929952F6C2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8"/>
          <a:stretch>
            <a:fillRect/>
          </a:stretch>
        </p:blipFill>
        <p:spPr bwMode="auto">
          <a:xfrm>
            <a:off x="5853113" y="333375"/>
            <a:ext cx="188753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MonoColorEN">
            <a:extLst>
              <a:ext uri="{FF2B5EF4-FFF2-40B4-BE49-F238E27FC236}">
                <a16:creationId xmlns:a16="http://schemas.microsoft.com/office/drawing/2014/main" id="{CEB56EFA-B2E1-D2FE-F599-B1A60B6BE3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33338"/>
            <a:ext cx="12604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slow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FAE94581-7318-355F-BBA5-62583692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981075"/>
            <a:ext cx="8374385" cy="3384029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b="0" kern="1200" dirty="0">
                <a:solidFill>
                  <a:srgbClr val="003399"/>
                </a:solidFill>
                <a:latin typeface="Arial Black" pitchFamily="34" charset="0"/>
              </a:rPr>
              <a:t>Workshop on the</a:t>
            </a:r>
            <a:br>
              <a:rPr lang="en-GB" sz="3600" b="0" kern="1200" dirty="0">
                <a:solidFill>
                  <a:srgbClr val="003399"/>
                </a:solidFill>
                <a:latin typeface="Arial Black" pitchFamily="34" charset="0"/>
              </a:rPr>
            </a:br>
            <a:r>
              <a:rPr lang="en-GB" sz="3600" b="0" kern="1200" dirty="0">
                <a:solidFill>
                  <a:srgbClr val="003399"/>
                </a:solidFill>
                <a:latin typeface="Arial Black" pitchFamily="34" charset="0"/>
              </a:rPr>
              <a:t>European Green Deal −</a:t>
            </a:r>
            <a:br>
              <a:rPr lang="en-GB" sz="3600" b="0" kern="1200" dirty="0">
                <a:solidFill>
                  <a:srgbClr val="003399"/>
                </a:solidFill>
                <a:latin typeface="Arial Black" pitchFamily="34" charset="0"/>
              </a:rPr>
            </a:br>
            <a:r>
              <a:rPr lang="en-GB" sz="3600" b="0" kern="1200" dirty="0">
                <a:solidFill>
                  <a:srgbClr val="003399"/>
                </a:solidFill>
                <a:latin typeface="Arial Black" pitchFamily="34" charset="0"/>
              </a:rPr>
              <a:t>Challenges and opportunities for EU fisheries and aquaculture </a:t>
            </a:r>
            <a:r>
              <a:rPr lang="en-GB" sz="3600" b="0" kern="1200" dirty="0">
                <a:solidFill>
                  <a:srgbClr val="FF6600"/>
                </a:solidFill>
                <a:latin typeface="Arial Black" pitchFamily="34" charset="0"/>
              </a:rPr>
              <a:t/>
            </a:r>
            <a:br>
              <a:rPr lang="en-GB" sz="3600" b="0" kern="1200" dirty="0">
                <a:solidFill>
                  <a:srgbClr val="FF6600"/>
                </a:solidFill>
                <a:latin typeface="Arial Black" pitchFamily="34" charset="0"/>
              </a:rPr>
            </a:br>
            <a:r>
              <a:rPr lang="en-GB" sz="3600" b="0" kern="1200" dirty="0" smtClean="0">
                <a:solidFill>
                  <a:srgbClr val="FF6600"/>
                </a:solidFill>
                <a:latin typeface="Arial Black" pitchFamily="34" charset="0"/>
              </a:rPr>
              <a:t/>
            </a:r>
            <a:br>
              <a:rPr lang="en-GB" sz="3600" b="0" kern="1200" dirty="0" smtClean="0">
                <a:solidFill>
                  <a:srgbClr val="FF6600"/>
                </a:solidFill>
                <a:latin typeface="Arial Black" pitchFamily="34" charset="0"/>
              </a:rPr>
            </a:br>
            <a:r>
              <a:rPr lang="en-GB" sz="3600" b="0" kern="1200" dirty="0" smtClean="0">
                <a:solidFill>
                  <a:srgbClr val="FF6600"/>
                </a:solidFill>
                <a:latin typeface="Arial Black" pitchFamily="34" charset="0"/>
              </a:rPr>
              <a:t>Part III: Food security aspects</a:t>
            </a:r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28654D8-EC19-2690-17A6-3E97B05CB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20" y="4923631"/>
            <a:ext cx="8229600" cy="111601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hu-HU" sz="2400" kern="1200" dirty="0">
              <a:solidFill>
                <a:srgbClr val="808080"/>
              </a:solidFill>
              <a:latin typeface="Arial Black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sz="2400" kern="1200" dirty="0">
                <a:solidFill>
                  <a:srgbClr val="808080"/>
                </a:solidFill>
                <a:latin typeface="Arial Black" pitchFamily="34" charset="0"/>
              </a:rPr>
              <a:t>Rod </a:t>
            </a:r>
            <a:r>
              <a:rPr lang="en-GB" sz="2400" kern="1200" dirty="0" err="1" smtClean="0">
                <a:solidFill>
                  <a:srgbClr val="808080"/>
                </a:solidFill>
                <a:latin typeface="Arial Black" pitchFamily="34" charset="0"/>
              </a:rPr>
              <a:t>Cappel</a:t>
            </a:r>
            <a:r>
              <a:rPr lang="en-GB" sz="2400" kern="1200" dirty="0" smtClean="0">
                <a:solidFill>
                  <a:srgbClr val="808080"/>
                </a:solidFill>
                <a:latin typeface="Arial Black" pitchFamily="34" charset="0"/>
              </a:rPr>
              <a:t>, </a:t>
            </a:r>
            <a:r>
              <a:rPr lang="en-GB" sz="2400" kern="1200" dirty="0">
                <a:solidFill>
                  <a:srgbClr val="808080"/>
                </a:solidFill>
                <a:latin typeface="Arial Black" pitchFamily="34" charset="0"/>
              </a:rPr>
              <a:t>Poseidon </a:t>
            </a:r>
            <a:r>
              <a:rPr lang="en-GB" sz="2400" kern="1200" dirty="0" smtClean="0">
                <a:solidFill>
                  <a:srgbClr val="808080"/>
                </a:solidFill>
                <a:latin typeface="Arial Black" pitchFamily="34" charset="0"/>
              </a:rPr>
              <a:t>Europe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dirty="0"/>
          </a:p>
        </p:txBody>
      </p:sp>
      <p:sp>
        <p:nvSpPr>
          <p:cNvPr id="2052" name="Date Placeholder 3">
            <a:extLst>
              <a:ext uri="{FF2B5EF4-FFF2-40B4-BE49-F238E27FC236}">
                <a16:creationId xmlns:a16="http://schemas.microsoft.com/office/drawing/2014/main" id="{F131BAF9-5A58-F46C-4033-1DC66E329D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  <a:p>
            <a:pPr eaLnBrk="1" hangingPunct="1">
              <a:defRPr/>
            </a:pPr>
            <a:endParaRPr lang="en-GB" altLang="en-US" sz="1200" dirty="0"/>
          </a:p>
        </p:txBody>
      </p:sp>
      <p:sp>
        <p:nvSpPr>
          <p:cNvPr id="2053" name="Footer Placeholder 4">
            <a:extLst>
              <a:ext uri="{FF2B5EF4-FFF2-40B4-BE49-F238E27FC236}">
                <a16:creationId xmlns:a16="http://schemas.microsoft.com/office/drawing/2014/main" id="{E04A5848-56A1-821A-2F97-F4B232C0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on Fisheries (PECH)</a:t>
            </a:r>
          </a:p>
        </p:txBody>
      </p:sp>
      <p:sp>
        <p:nvSpPr>
          <p:cNvPr id="5126" name="Slide Number Placeholder 5">
            <a:extLst>
              <a:ext uri="{FF2B5EF4-FFF2-40B4-BE49-F238E27FC236}">
                <a16:creationId xmlns:a16="http://schemas.microsoft.com/office/drawing/2014/main" id="{4CFFA727-7280-D4A3-52F5-D035AF6B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9C93C5-FADF-472D-A6F6-C75EF6CC0973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508E16B-BDAF-289F-A20C-70ADEB92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algn="ctr"/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5. Policy 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recommendations (1) </a:t>
            </a:r>
            <a:endParaRPr lang="en-GB" altLang="en-US" dirty="0">
              <a:solidFill>
                <a:srgbClr val="003399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64E8C3-8C3C-E752-4A0C-CDD42235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844675"/>
            <a:ext cx="8568183" cy="410460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757575"/>
                </a:solidFill>
                <a:latin typeface="Arial Black" panose="020B0A04020102020204" pitchFamily="34" charset="0"/>
              </a:rPr>
              <a:t>Improve food security from </a:t>
            </a:r>
            <a:r>
              <a:rPr lang="en-GB" altLang="en-US" sz="2400" dirty="0">
                <a:solidFill>
                  <a:srgbClr val="FF6600"/>
                </a:solidFill>
                <a:latin typeface="Arial Black" panose="020B0A04020102020204" pitchFamily="34" charset="0"/>
              </a:rPr>
              <a:t>EU fisheries: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Sustainable, science-based fisheries management.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Reduce emissions from the EU fishing fleet.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Address the environmental impacts of fisheries production.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rgbClr val="757575"/>
                </a:solidFill>
                <a:latin typeface="Arial Black" panose="020B0A04020102020204" pitchFamily="34" charset="0"/>
              </a:rPr>
              <a:t>Improve </a:t>
            </a:r>
            <a:r>
              <a:rPr lang="en-GB" altLang="en-US" sz="2400" dirty="0">
                <a:solidFill>
                  <a:srgbClr val="757575"/>
                </a:solidFill>
                <a:latin typeface="Arial Black" panose="020B0A04020102020204" pitchFamily="34" charset="0"/>
              </a:rPr>
              <a:t>food security from</a:t>
            </a:r>
            <a:r>
              <a:rPr lang="en-GB" altLang="en-US" sz="2400" dirty="0">
                <a:solidFill>
                  <a:srgbClr val="FF6600"/>
                </a:solidFill>
                <a:latin typeface="Arial Black" panose="020B0A04020102020204" pitchFamily="34" charset="0"/>
              </a:rPr>
              <a:t> EU aquaculture: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Formal adoption of the e</a:t>
            </a:r>
            <a:r>
              <a:rPr lang="en-GB" altLang="en-US" sz="2400" dirty="0" smtClean="0">
                <a:solidFill>
                  <a:srgbClr val="808080"/>
                </a:solidFill>
              </a:rPr>
              <a:t>cosystem approach to aquaculture (EAA).</a:t>
            </a:r>
            <a:endParaRPr lang="en-GB" altLang="en-US" sz="2400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Encourage low-trophic aquaculture &amp; healthy consumption.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Recognise and use ecosystem services from aquaculture.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Innovative technology and approaches to reduce the environmental impact of aquaculture.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Encourage circularity in feed, equipment and techniques.</a:t>
            </a: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363C32A7-045D-DAA7-CE37-76366306AC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089B77F-2266-80E0-97D1-A1C37607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on Fisheries (PECH)</a:t>
            </a:r>
          </a:p>
          <a:p>
            <a:pPr eaLnBrk="1" hangingPunct="1">
              <a:defRPr/>
            </a:pPr>
            <a:endParaRPr lang="en-GB" altLang="en-US" sz="1200" dirty="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D74140EE-31F3-8ACE-3508-5BD5F33A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83634A-9D8E-4BB8-8506-C9797942CBC5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984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508E16B-BDAF-289F-A20C-70ADEB92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algn="ctr"/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5. Policy recommendations 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(2)</a:t>
            </a:r>
            <a:endParaRPr lang="en-GB" altLang="en-US" dirty="0">
              <a:solidFill>
                <a:srgbClr val="003399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64E8C3-8C3C-E752-4A0C-CDD42235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060848"/>
            <a:ext cx="8735821" cy="37445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757575"/>
                </a:solidFill>
                <a:latin typeface="Arial Black" panose="020B0A04020102020204" pitchFamily="34" charset="0"/>
              </a:rPr>
              <a:t>Improve food security of </a:t>
            </a:r>
            <a:r>
              <a:rPr lang="en-GB" altLang="en-US" sz="2400" dirty="0">
                <a:solidFill>
                  <a:srgbClr val="FF6600"/>
                </a:solidFill>
                <a:latin typeface="Arial Black" panose="020B0A04020102020204" pitchFamily="34" charset="0"/>
              </a:rPr>
              <a:t>imported seafood: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Support sustainable non-EU production (regional management, national support, knowledge-sharing</a:t>
            </a:r>
            <a:r>
              <a:rPr lang="en-GB" altLang="en-US" sz="2400" dirty="0" smtClean="0">
                <a:solidFill>
                  <a:srgbClr val="808080"/>
                </a:solidFill>
              </a:rPr>
              <a:t>).</a:t>
            </a:r>
            <a:endParaRPr lang="en-GB" altLang="en-US" sz="2400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2400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Ensure a level playing field for EU producers (equal standards, clear labelling and improved traceability</a:t>
            </a:r>
            <a:r>
              <a:rPr lang="en-GB" altLang="en-US" sz="2400" dirty="0" smtClean="0">
                <a:solidFill>
                  <a:srgbClr val="808080"/>
                </a:solidFill>
              </a:rPr>
              <a:t>).</a:t>
            </a:r>
            <a:endParaRPr lang="en-GB" altLang="en-US" sz="2400" dirty="0">
              <a:solidFill>
                <a:srgbClr val="808080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None/>
            </a:pPr>
            <a:endParaRPr lang="en-GB" altLang="en-US" sz="2400" dirty="0">
              <a:solidFill>
                <a:srgbClr val="808080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2400" dirty="0">
                <a:solidFill>
                  <a:srgbClr val="757575"/>
                </a:solidFill>
                <a:latin typeface="Arial Black" panose="020B0A04020102020204" pitchFamily="34" charset="0"/>
              </a:rPr>
              <a:t>Improve food security in the </a:t>
            </a:r>
            <a:r>
              <a:rPr lang="en-GB" altLang="en-US" sz="2400" dirty="0">
                <a:solidFill>
                  <a:srgbClr val="FF6600"/>
                </a:solidFill>
                <a:latin typeface="Arial Black" panose="020B0A04020102020204" pitchFamily="34" charset="0"/>
              </a:rPr>
              <a:t>seafood supply chain: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Improving the efficiency of supply </a:t>
            </a:r>
            <a:r>
              <a:rPr lang="en-GB" altLang="en-US" sz="2400" dirty="0" smtClean="0">
                <a:solidFill>
                  <a:srgbClr val="808080"/>
                </a:solidFill>
              </a:rPr>
              <a:t>chains.</a:t>
            </a:r>
            <a:endParaRPr lang="en-GB" altLang="en-US" sz="2400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2400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Sustainable diets and </a:t>
            </a:r>
            <a:r>
              <a:rPr lang="en-GB" altLang="en-US" sz="2400" dirty="0" smtClean="0">
                <a:solidFill>
                  <a:srgbClr val="808080"/>
                </a:solidFill>
              </a:rPr>
              <a:t>consumption.</a:t>
            </a:r>
            <a:endParaRPr lang="en-GB" altLang="en-US" sz="2400" dirty="0">
              <a:solidFill>
                <a:srgbClr val="808080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endParaRPr lang="en-GB" altLang="en-US" sz="2400" dirty="0">
              <a:solidFill>
                <a:srgbClr val="808080"/>
              </a:solidFill>
            </a:endParaRP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363C32A7-045D-DAA7-CE37-76366306AC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089B77F-2266-80E0-97D1-A1C37607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</a:t>
            </a:r>
            <a:r>
              <a:rPr lang="en-GB" altLang="en-US" sz="1200" dirty="0" smtClean="0">
                <a:solidFill>
                  <a:schemeClr val="bg1"/>
                </a:solidFill>
              </a:rPr>
              <a:t>on Fisheries (PECH)</a:t>
            </a:r>
            <a:endParaRPr lang="en-GB" altLang="en-US" sz="12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GB" altLang="en-US" sz="1200" dirty="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D74140EE-31F3-8ACE-3508-5BD5F33A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83634A-9D8E-4BB8-8506-C9797942CBC5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816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F7748F0-2D1F-D32E-01C2-3674E5466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45" y="943313"/>
            <a:ext cx="8229600" cy="936625"/>
          </a:xfrm>
        </p:spPr>
        <p:txBody>
          <a:bodyPr/>
          <a:lstStyle/>
          <a:p>
            <a:pPr algn="ctr"/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Structure of the Presentation</a:t>
            </a:r>
            <a:endParaRPr lang="en-GB" altLang="en-US" dirty="0">
              <a:solidFill>
                <a:srgbClr val="003399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79DB086-EC95-4E4D-F718-D09505680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20" y="1628800"/>
            <a:ext cx="9036050" cy="2930322"/>
          </a:xfrm>
        </p:spPr>
        <p:txBody>
          <a:bodyPr/>
          <a:lstStyle/>
          <a:p>
            <a:pPr marL="179388" lvl="1" indent="0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2700" dirty="0" smtClean="0">
                <a:solidFill>
                  <a:srgbClr val="757575"/>
                </a:solidFill>
                <a:latin typeface="Arial Black" panose="020B0A04020102020204" pitchFamily="34" charset="0"/>
              </a:rPr>
              <a:t>1. Study </a:t>
            </a:r>
            <a:r>
              <a:rPr lang="en-GB" altLang="en-US" sz="2700" dirty="0">
                <a:solidFill>
                  <a:srgbClr val="757575"/>
                </a:solidFill>
                <a:latin typeface="Arial Black" panose="020B0A04020102020204" pitchFamily="34" charset="0"/>
              </a:rPr>
              <a:t>objectives</a:t>
            </a:r>
          </a:p>
          <a:p>
            <a:pPr marL="715963" lvl="1" indent="-536575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FontTx/>
              <a:buAutoNum type="arabicPeriod"/>
            </a:pPr>
            <a:endParaRPr lang="en-GB" altLang="en-US" sz="2000" dirty="0">
              <a:solidFill>
                <a:srgbClr val="757575"/>
              </a:solidFill>
              <a:latin typeface="Arial Black" panose="020B0A04020102020204" pitchFamily="34" charset="0"/>
            </a:endParaRPr>
          </a:p>
          <a:p>
            <a:pPr marL="179388" lvl="1" indent="0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2700" dirty="0" smtClean="0">
                <a:solidFill>
                  <a:srgbClr val="757575"/>
                </a:solidFill>
                <a:latin typeface="Arial Black" panose="020B0A04020102020204" pitchFamily="34" charset="0"/>
              </a:rPr>
              <a:t>2. Overview </a:t>
            </a:r>
            <a:r>
              <a:rPr lang="en-GB" altLang="en-US" sz="2700" dirty="0">
                <a:solidFill>
                  <a:srgbClr val="757575"/>
                </a:solidFill>
                <a:latin typeface="Arial Black" panose="020B0A04020102020204" pitchFamily="34" charset="0"/>
              </a:rPr>
              <a:t>of main EGD Policy Instruments</a:t>
            </a:r>
          </a:p>
          <a:p>
            <a:pPr marL="715963" lvl="1" indent="-536575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FontTx/>
              <a:buAutoNum type="arabicPeriod"/>
            </a:pPr>
            <a:endParaRPr lang="en-GB" altLang="en-US" sz="2000" dirty="0">
              <a:solidFill>
                <a:srgbClr val="757575"/>
              </a:solidFill>
              <a:latin typeface="Arial Black" panose="020B0A04020102020204" pitchFamily="34" charset="0"/>
            </a:endParaRPr>
          </a:p>
          <a:p>
            <a:pPr marL="630238" lvl="1" indent="-450850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2700" dirty="0" smtClean="0">
                <a:solidFill>
                  <a:srgbClr val="757575"/>
                </a:solidFill>
                <a:latin typeface="Arial Black" panose="020B0A04020102020204" pitchFamily="34" charset="0"/>
              </a:rPr>
              <a:t>3. Case </a:t>
            </a:r>
            <a:r>
              <a:rPr lang="en-GB" altLang="en-US" sz="2700" dirty="0">
                <a:solidFill>
                  <a:srgbClr val="757575"/>
                </a:solidFill>
                <a:latin typeface="Arial Black" panose="020B0A04020102020204" pitchFamily="34" charset="0"/>
              </a:rPr>
              <a:t>Study 1: </a:t>
            </a:r>
            <a:r>
              <a:rPr lang="en-GB" altLang="en-US" sz="2700" dirty="0" smtClean="0">
                <a:solidFill>
                  <a:srgbClr val="757575"/>
                </a:solidFill>
                <a:latin typeface="Arial Black" panose="020B0A04020102020204" pitchFamily="34" charset="0"/>
              </a:rPr>
              <a:t>EU </a:t>
            </a:r>
            <a:r>
              <a:rPr lang="en-GB" altLang="en-US" sz="2700" dirty="0">
                <a:solidFill>
                  <a:srgbClr val="757575"/>
                </a:solidFill>
                <a:latin typeface="Arial Black" panose="020B0A04020102020204" pitchFamily="34" charset="0"/>
              </a:rPr>
              <a:t>dependence on seafood imports</a:t>
            </a:r>
          </a:p>
          <a:p>
            <a:pPr marL="715963" lvl="1" indent="-536575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FontTx/>
              <a:buAutoNum type="arabicPeriod"/>
            </a:pPr>
            <a:endParaRPr lang="en-GB" altLang="en-US" sz="2000" dirty="0">
              <a:solidFill>
                <a:srgbClr val="757575"/>
              </a:solidFill>
              <a:latin typeface="Arial Black" panose="020B0A04020102020204" pitchFamily="34" charset="0"/>
            </a:endParaRPr>
          </a:p>
          <a:p>
            <a:pPr marL="179388" lvl="1" indent="0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2700" dirty="0" smtClean="0">
                <a:solidFill>
                  <a:srgbClr val="757575"/>
                </a:solidFill>
                <a:latin typeface="Arial Black" panose="020B0A04020102020204" pitchFamily="34" charset="0"/>
              </a:rPr>
              <a:t>4. Case </a:t>
            </a:r>
            <a:r>
              <a:rPr lang="en-GB" altLang="en-US" sz="2700" dirty="0">
                <a:solidFill>
                  <a:srgbClr val="757575"/>
                </a:solidFill>
                <a:latin typeface="Arial Black" panose="020B0A04020102020204" pitchFamily="34" charset="0"/>
              </a:rPr>
              <a:t>study 2: </a:t>
            </a:r>
            <a:r>
              <a:rPr lang="en-GB" altLang="en-US" sz="2700" dirty="0" smtClean="0">
                <a:solidFill>
                  <a:srgbClr val="757575"/>
                </a:solidFill>
                <a:latin typeface="Arial Black" panose="020B0A04020102020204" pitchFamily="34" charset="0"/>
              </a:rPr>
              <a:t>EU </a:t>
            </a:r>
            <a:r>
              <a:rPr lang="en-GB" altLang="en-US" sz="2700" dirty="0">
                <a:solidFill>
                  <a:srgbClr val="757575"/>
                </a:solidFill>
                <a:latin typeface="Arial Black" panose="020B0A04020102020204" pitchFamily="34" charset="0"/>
              </a:rPr>
              <a:t>aquaculture production</a:t>
            </a:r>
          </a:p>
          <a:p>
            <a:pPr marL="179388" lvl="1" indent="0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1800" dirty="0">
                <a:solidFill>
                  <a:srgbClr val="757575"/>
                </a:solidFill>
                <a:latin typeface="Arial Black" panose="020B0A04020102020204" pitchFamily="34" charset="0"/>
              </a:rPr>
              <a:t> </a:t>
            </a:r>
          </a:p>
          <a:p>
            <a:pPr marL="179388" lvl="1" indent="0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2700" dirty="0" smtClean="0">
                <a:solidFill>
                  <a:srgbClr val="757575"/>
                </a:solidFill>
                <a:latin typeface="Arial Black" panose="020B0A04020102020204" pitchFamily="34" charset="0"/>
              </a:rPr>
              <a:t>5. Policy </a:t>
            </a:r>
            <a:r>
              <a:rPr lang="en-GB" altLang="en-US" sz="2700" dirty="0">
                <a:solidFill>
                  <a:srgbClr val="757575"/>
                </a:solidFill>
                <a:latin typeface="Arial Black" panose="020B0A04020102020204" pitchFamily="34" charset="0"/>
              </a:rPr>
              <a:t>recommendations </a:t>
            </a:r>
            <a:endParaRPr lang="de-DE" altLang="en-US" sz="2700" dirty="0">
              <a:solidFill>
                <a:srgbClr val="757575"/>
              </a:solidFill>
              <a:latin typeface="Arial Black" panose="020B0A04020102020204" pitchFamily="34" charset="0"/>
            </a:endParaRPr>
          </a:p>
        </p:txBody>
      </p:sp>
      <p:sp>
        <p:nvSpPr>
          <p:cNvPr id="3076" name="Date Placeholder 3">
            <a:extLst>
              <a:ext uri="{FF2B5EF4-FFF2-40B4-BE49-F238E27FC236}">
                <a16:creationId xmlns:a16="http://schemas.microsoft.com/office/drawing/2014/main" id="{B28348D4-7813-E023-8B24-9444F749FD4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  <a:p>
            <a:pPr eaLnBrk="1" hangingPunct="1">
              <a:defRPr/>
            </a:pPr>
            <a:endParaRPr lang="en-GB" altLang="en-US" sz="1200" dirty="0"/>
          </a:p>
        </p:txBody>
      </p:sp>
      <p:sp>
        <p:nvSpPr>
          <p:cNvPr id="3077" name="Footer Placeholder 4">
            <a:extLst>
              <a:ext uri="{FF2B5EF4-FFF2-40B4-BE49-F238E27FC236}">
                <a16:creationId xmlns:a16="http://schemas.microsoft.com/office/drawing/2014/main" id="{6A116ACB-CD40-65F4-E376-E10BC9FA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on Fisheries (PECH)</a:t>
            </a: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322023CC-267C-401A-AA59-385BC05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E61447-3BB0-4DBF-ABE3-30E3954EE4CC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508E16B-BDAF-289F-A20C-70ADEB92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algn="ctr"/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1. Study objectives</a:t>
            </a:r>
            <a:endParaRPr lang="en-GB" altLang="en-US" dirty="0">
              <a:solidFill>
                <a:srgbClr val="003399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64E8C3-8C3C-E752-4A0C-CDD42235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12" y="1628800"/>
            <a:ext cx="8842376" cy="37445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Present an overview of the main </a:t>
            </a:r>
            <a:r>
              <a:rPr lang="en-GB" altLang="en-US" sz="2400" b="1" dirty="0">
                <a:solidFill>
                  <a:srgbClr val="808080"/>
                </a:solidFill>
              </a:rPr>
              <a:t>European Green Deal </a:t>
            </a:r>
            <a:r>
              <a:rPr lang="en-GB" altLang="en-US" sz="2400" dirty="0">
                <a:solidFill>
                  <a:srgbClr val="808080"/>
                </a:solidFill>
              </a:rPr>
              <a:t>(EGD) policy initiatives as regards food security.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1800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Analyse the overall </a:t>
            </a:r>
            <a:r>
              <a:rPr lang="en-GB" altLang="en-US" sz="2400" b="1" dirty="0">
                <a:solidFill>
                  <a:srgbClr val="808080"/>
                </a:solidFill>
              </a:rPr>
              <a:t>challenges</a:t>
            </a:r>
            <a:r>
              <a:rPr lang="en-GB" altLang="en-US" sz="2400" dirty="0">
                <a:solidFill>
                  <a:srgbClr val="808080"/>
                </a:solidFill>
              </a:rPr>
              <a:t>, </a:t>
            </a:r>
            <a:r>
              <a:rPr lang="en-GB" altLang="en-US" sz="2400" b="1" dirty="0">
                <a:solidFill>
                  <a:srgbClr val="808080"/>
                </a:solidFill>
              </a:rPr>
              <a:t>opportunities</a:t>
            </a:r>
            <a:r>
              <a:rPr lang="en-GB" altLang="en-US" sz="2400" dirty="0">
                <a:solidFill>
                  <a:srgbClr val="808080"/>
                </a:solidFill>
              </a:rPr>
              <a:t> and </a:t>
            </a:r>
            <a:r>
              <a:rPr lang="en-GB" altLang="en-US" sz="2400" b="1" dirty="0">
                <a:solidFill>
                  <a:srgbClr val="808080"/>
                </a:solidFill>
              </a:rPr>
              <a:t>solutions</a:t>
            </a:r>
            <a:r>
              <a:rPr lang="en-GB" altLang="en-US" sz="2400" dirty="0">
                <a:solidFill>
                  <a:srgbClr val="808080"/>
                </a:solidFill>
              </a:rPr>
              <a:t> for EU fisheries and aquaculture with regards to food security and the transition to sustainability.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1800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Illustrate </a:t>
            </a:r>
            <a:r>
              <a:rPr lang="en-GB" altLang="en-US" sz="2400" b="1" dirty="0">
                <a:solidFill>
                  <a:srgbClr val="808080"/>
                </a:solidFill>
              </a:rPr>
              <a:t>best-practices</a:t>
            </a:r>
            <a:r>
              <a:rPr lang="en-GB" altLang="en-US" sz="2400" dirty="0">
                <a:solidFill>
                  <a:srgbClr val="808080"/>
                </a:solidFill>
              </a:rPr>
              <a:t> and </a:t>
            </a:r>
            <a:r>
              <a:rPr lang="en-GB" altLang="en-US" sz="2400" b="1" dirty="0">
                <a:solidFill>
                  <a:srgbClr val="808080"/>
                </a:solidFill>
              </a:rPr>
              <a:t>lessons learnt</a:t>
            </a:r>
            <a:r>
              <a:rPr lang="en-GB" altLang="en-US" sz="2400" dirty="0">
                <a:solidFill>
                  <a:srgbClr val="808080"/>
                </a:solidFill>
              </a:rPr>
              <a:t> from case studies: (i) EU </a:t>
            </a:r>
            <a:r>
              <a:rPr lang="en-GB" altLang="en-US" sz="2400" b="1" dirty="0">
                <a:solidFill>
                  <a:srgbClr val="808080"/>
                </a:solidFill>
              </a:rPr>
              <a:t>seafood imports </a:t>
            </a:r>
            <a:r>
              <a:rPr lang="en-GB" altLang="en-US" sz="2400" dirty="0">
                <a:solidFill>
                  <a:srgbClr val="808080"/>
                </a:solidFill>
              </a:rPr>
              <a:t>and (ii) EU a</a:t>
            </a:r>
            <a:r>
              <a:rPr lang="en-GB" altLang="en-US" sz="2400" b="1" dirty="0">
                <a:solidFill>
                  <a:srgbClr val="808080"/>
                </a:solidFill>
              </a:rPr>
              <a:t>quaculture</a:t>
            </a:r>
            <a:r>
              <a:rPr lang="en-GB" altLang="en-US" sz="2400" dirty="0">
                <a:solidFill>
                  <a:srgbClr val="80808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1800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Provide </a:t>
            </a:r>
            <a:r>
              <a:rPr lang="en-GB" altLang="en-US" sz="2400" b="1" dirty="0">
                <a:solidFill>
                  <a:srgbClr val="808080"/>
                </a:solidFill>
              </a:rPr>
              <a:t>policy recommendations </a:t>
            </a:r>
            <a:r>
              <a:rPr lang="en-GB" altLang="en-US" sz="2400" dirty="0">
                <a:solidFill>
                  <a:srgbClr val="808080"/>
                </a:solidFill>
              </a:rPr>
              <a:t>to the European Parliament.</a:t>
            </a:r>
            <a:endParaRPr lang="en-GB" altLang="en-US" sz="2400" b="1" dirty="0">
              <a:solidFill>
                <a:srgbClr val="808080"/>
              </a:solidFill>
            </a:endParaRP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363C32A7-045D-DAA7-CE37-76366306AC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089B77F-2266-80E0-97D1-A1C37607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on Fisheries (PECH)</a:t>
            </a:r>
          </a:p>
          <a:p>
            <a:pPr eaLnBrk="1" hangingPunct="1">
              <a:defRPr/>
            </a:pPr>
            <a:endParaRPr lang="en-GB" altLang="en-US" sz="1200" dirty="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D74140EE-31F3-8ACE-3508-5BD5F33A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83634A-9D8E-4BB8-8506-C9797942CBC5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508E16B-BDAF-289F-A20C-70ADEB92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algn="ctr"/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2. Overview of main European Green Deal Policy 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Instruments (1)</a:t>
            </a:r>
            <a:endParaRPr lang="en-GB" altLang="en-US" dirty="0">
              <a:solidFill>
                <a:srgbClr val="003399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64E8C3-8C3C-E752-4A0C-CDD42235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398" y="2132856"/>
            <a:ext cx="8404560" cy="388843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The EGD is the EU’s overarching environmental strategy to address </a:t>
            </a:r>
            <a:r>
              <a:rPr lang="en-GB" altLang="en-US" sz="2400" b="1" dirty="0">
                <a:solidFill>
                  <a:srgbClr val="808080"/>
                </a:solidFill>
              </a:rPr>
              <a:t>climate change </a:t>
            </a:r>
            <a:r>
              <a:rPr lang="en-GB" altLang="en-US" sz="2400" dirty="0">
                <a:solidFill>
                  <a:srgbClr val="808080"/>
                </a:solidFill>
              </a:rPr>
              <a:t>and </a:t>
            </a:r>
            <a:r>
              <a:rPr lang="en-GB" altLang="en-US" sz="2400" b="1" dirty="0">
                <a:solidFill>
                  <a:srgbClr val="808080"/>
                </a:solidFill>
              </a:rPr>
              <a:t>environmental degradation</a:t>
            </a:r>
            <a:r>
              <a:rPr lang="en-GB" altLang="en-US" sz="2400" dirty="0">
                <a:solidFill>
                  <a:srgbClr val="808080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None/>
            </a:pPr>
            <a:r>
              <a:rPr lang="en-GB" altLang="en-US" sz="2400" dirty="0">
                <a:solidFill>
                  <a:srgbClr val="80808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rgbClr val="808080"/>
                </a:solidFill>
              </a:rPr>
              <a:t>Climate change </a:t>
            </a:r>
            <a:r>
              <a:rPr lang="en-GB" altLang="en-US" sz="2400" dirty="0">
                <a:solidFill>
                  <a:srgbClr val="808080"/>
                </a:solidFill>
              </a:rPr>
              <a:t>has severe consequences for </a:t>
            </a:r>
            <a:r>
              <a:rPr lang="en-GB" altLang="en-US" sz="2400" b="1" dirty="0">
                <a:solidFill>
                  <a:srgbClr val="808080"/>
                </a:solidFill>
              </a:rPr>
              <a:t>fisheries</a:t>
            </a:r>
            <a:r>
              <a:rPr lang="en-GB" altLang="en-US" sz="2400" dirty="0">
                <a:solidFill>
                  <a:srgbClr val="808080"/>
                </a:solidFill>
              </a:rPr>
              <a:t>: Redistribution of </a:t>
            </a:r>
            <a:r>
              <a:rPr lang="en-GB" altLang="en-US" sz="2400" b="1" dirty="0">
                <a:solidFill>
                  <a:srgbClr val="808080"/>
                </a:solidFill>
              </a:rPr>
              <a:t>fish stocks </a:t>
            </a:r>
            <a:r>
              <a:rPr lang="en-GB" altLang="en-US" sz="2400" dirty="0">
                <a:solidFill>
                  <a:srgbClr val="808080"/>
                </a:solidFill>
              </a:rPr>
              <a:t>and loss of </a:t>
            </a:r>
            <a:r>
              <a:rPr lang="en-GB" altLang="en-US" sz="2400" b="1" dirty="0">
                <a:solidFill>
                  <a:srgbClr val="808080"/>
                </a:solidFill>
              </a:rPr>
              <a:t>catch </a:t>
            </a:r>
            <a:r>
              <a:rPr lang="en-GB" altLang="en-US" sz="2400" dirty="0">
                <a:solidFill>
                  <a:srgbClr val="808080"/>
                </a:solidFill>
              </a:rPr>
              <a:t>potential.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1800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Decreasing</a:t>
            </a:r>
            <a:r>
              <a:rPr lang="en-GB" altLang="en-US" sz="2400" b="1" dirty="0">
                <a:solidFill>
                  <a:srgbClr val="808080"/>
                </a:solidFill>
              </a:rPr>
              <a:t> global catch </a:t>
            </a:r>
            <a:r>
              <a:rPr lang="en-GB" altLang="en-US" sz="2400" dirty="0">
                <a:solidFill>
                  <a:srgbClr val="808080"/>
                </a:solidFill>
              </a:rPr>
              <a:t>also impacts </a:t>
            </a:r>
            <a:r>
              <a:rPr lang="en-GB" altLang="en-US" sz="2400" b="1" dirty="0">
                <a:solidFill>
                  <a:srgbClr val="808080"/>
                </a:solidFill>
              </a:rPr>
              <a:t>aquaculture</a:t>
            </a:r>
            <a:r>
              <a:rPr lang="en-GB" altLang="en-US" sz="2400" dirty="0">
                <a:solidFill>
                  <a:srgbClr val="808080"/>
                </a:solidFill>
              </a:rPr>
              <a:t>: </a:t>
            </a:r>
            <a:r>
              <a:rPr lang="en-GB" altLang="en-US" sz="2400" dirty="0" smtClean="0">
                <a:solidFill>
                  <a:srgbClr val="808080"/>
                </a:solidFill>
              </a:rPr>
              <a:t/>
            </a:r>
            <a:br>
              <a:rPr lang="en-GB" altLang="en-US" sz="2400" dirty="0" smtClean="0">
                <a:solidFill>
                  <a:srgbClr val="808080"/>
                </a:solidFill>
              </a:rPr>
            </a:br>
            <a:r>
              <a:rPr lang="en-GB" altLang="en-US" sz="2400" dirty="0" smtClean="0">
                <a:solidFill>
                  <a:srgbClr val="808080"/>
                </a:solidFill>
              </a:rPr>
              <a:t>2/3 </a:t>
            </a:r>
            <a:r>
              <a:rPr lang="en-GB" altLang="en-US" sz="2400" dirty="0">
                <a:solidFill>
                  <a:srgbClr val="808080"/>
                </a:solidFill>
              </a:rPr>
              <a:t>of production is currently dependent on food from wild fisheries</a:t>
            </a:r>
            <a:r>
              <a:rPr lang="en-GB" altLang="en-US" sz="2400" b="1" dirty="0">
                <a:solidFill>
                  <a:srgbClr val="808080"/>
                </a:solidFill>
              </a:rPr>
              <a:t>. </a:t>
            </a:r>
            <a:r>
              <a:rPr lang="en-GB" altLang="en-US" sz="2400" dirty="0">
                <a:solidFill>
                  <a:srgbClr val="808080"/>
                </a:solidFill>
              </a:rPr>
              <a:t>Increased </a:t>
            </a:r>
            <a:r>
              <a:rPr lang="en-GB" altLang="en-US" sz="2400" b="1" dirty="0">
                <a:solidFill>
                  <a:srgbClr val="808080"/>
                </a:solidFill>
              </a:rPr>
              <a:t>disease</a:t>
            </a:r>
            <a:r>
              <a:rPr lang="en-GB" altLang="en-US" sz="2400" dirty="0">
                <a:solidFill>
                  <a:srgbClr val="808080"/>
                </a:solidFill>
              </a:rPr>
              <a:t> risk &amp; </a:t>
            </a:r>
            <a:r>
              <a:rPr lang="en-GB" altLang="en-US" sz="2400" b="1" dirty="0">
                <a:solidFill>
                  <a:srgbClr val="808080"/>
                </a:solidFill>
              </a:rPr>
              <a:t>storm</a:t>
            </a:r>
            <a:r>
              <a:rPr lang="en-GB" altLang="en-US" sz="2400" dirty="0">
                <a:solidFill>
                  <a:srgbClr val="808080"/>
                </a:solidFill>
              </a:rPr>
              <a:t> damage.</a:t>
            </a: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363C32A7-045D-DAA7-CE37-76366306AC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089B77F-2266-80E0-97D1-A1C37607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on Fisheries (PECH)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D74140EE-31F3-8ACE-3508-5BD5F33A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83634A-9D8E-4BB8-8506-C9797942CBC5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156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508E16B-BDAF-289F-A20C-70ADEB92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algn="ctr"/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2. Overview of main European Green Deal Policy 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Instruments </a:t>
            </a:r>
            <a:r>
              <a:rPr lang="en-GB" altLang="en-US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(2)</a:t>
            </a:r>
            <a:endParaRPr lang="en-GB" altLang="en-US" dirty="0">
              <a:solidFill>
                <a:srgbClr val="003399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64E8C3-8C3C-E752-4A0C-CDD42235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03" y="2132856"/>
            <a:ext cx="8474620" cy="38164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rgbClr val="808080"/>
                </a:solidFill>
              </a:rPr>
              <a:t>Farm to Fork</a:t>
            </a:r>
            <a:r>
              <a:rPr lang="en-GB" altLang="en-US" sz="2400" dirty="0">
                <a:solidFill>
                  <a:srgbClr val="808080"/>
                </a:solidFill>
              </a:rPr>
              <a:t>, the EU’s food production strategy, has the most direct implications for food security.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Seafood species representing the bulk of production by weight are relatively </a:t>
            </a:r>
            <a:r>
              <a:rPr lang="en-GB" sz="2400" b="1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low-carbon food.</a:t>
            </a:r>
            <a:r>
              <a:rPr lang="en-GB" sz="2400" b="1" dirty="0">
                <a:solidFill>
                  <a:schemeClr val="bg2"/>
                </a:solidFill>
                <a:effectLst/>
                <a:latin typeface="+mj-lt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2"/>
                </a:solidFill>
              </a:rPr>
              <a:t>Blue Farming promotes the </a:t>
            </a:r>
            <a:r>
              <a:rPr lang="en-GB" sz="2400" b="1" dirty="0">
                <a:solidFill>
                  <a:schemeClr val="bg2"/>
                </a:solidFill>
              </a:rPr>
              <a:t>expansion of shellfish and algae production </a:t>
            </a:r>
            <a:r>
              <a:rPr lang="en-GB" sz="2400" dirty="0">
                <a:solidFill>
                  <a:schemeClr val="bg2"/>
                </a:solidFill>
              </a:rPr>
              <a:t>in the EU. </a:t>
            </a:r>
            <a:endParaRPr lang="en-GB" altLang="en-US" sz="2400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‘</a:t>
            </a:r>
            <a:r>
              <a:rPr lang="en-GB" altLang="en-US" sz="2400" b="1" dirty="0">
                <a:solidFill>
                  <a:srgbClr val="808080"/>
                </a:solidFill>
              </a:rPr>
              <a:t>Fit for 55</a:t>
            </a:r>
            <a:r>
              <a:rPr lang="en-GB" altLang="en-US" sz="2400" dirty="0">
                <a:solidFill>
                  <a:srgbClr val="808080"/>
                </a:solidFill>
              </a:rPr>
              <a:t>’ package has implications for fuel intensive fisheries  (32% of EU landings are from bottom trawl)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rgbClr val="808080"/>
                </a:solidFill>
              </a:rPr>
              <a:t>EU Biodiversity Strategy for 2030 </a:t>
            </a:r>
            <a:r>
              <a:rPr lang="en-GB" altLang="en-US" sz="2400" dirty="0">
                <a:solidFill>
                  <a:srgbClr val="808080"/>
                </a:solidFill>
              </a:rPr>
              <a:t>may impact fisheries activity damaging seabed habitats and areas available for aquaculture growth.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2400" b="1" dirty="0">
              <a:solidFill>
                <a:srgbClr val="808080"/>
              </a:solidFill>
            </a:endParaRP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363C32A7-045D-DAA7-CE37-76366306AC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089B77F-2266-80E0-97D1-A1C37607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on Fisheries (PECH)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D74140EE-31F3-8ACE-3508-5BD5F33A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83634A-9D8E-4BB8-8506-C9797942CBC5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993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1.png" descr="Diagram&#10;&#10;Description automatically generated">
            <a:extLst>
              <a:ext uri="{FF2B5EF4-FFF2-40B4-BE49-F238E27FC236}">
                <a16:creationId xmlns:a16="http://schemas.microsoft.com/office/drawing/2014/main" id="{46071666-3BBD-D037-3216-1ABAE479DB6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758497" y="2167742"/>
            <a:ext cx="4385503" cy="4162772"/>
          </a:xfrm>
          <a:prstGeom prst="rect">
            <a:avLst/>
          </a:prstGeom>
          <a:ln/>
        </p:spPr>
      </p:pic>
      <p:sp>
        <p:nvSpPr>
          <p:cNvPr id="7170" name="Title 1">
            <a:extLst>
              <a:ext uri="{FF2B5EF4-FFF2-40B4-BE49-F238E27FC236}">
                <a16:creationId xmlns:a16="http://schemas.microsoft.com/office/drawing/2014/main" id="{9508E16B-BDAF-289F-A20C-70ADEB92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algn="ctr"/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3. Case Study 1: EU dependence on seafood 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imports (1)</a:t>
            </a:r>
            <a:endParaRPr lang="en-GB" altLang="en-US" dirty="0">
              <a:solidFill>
                <a:srgbClr val="003399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64E8C3-8C3C-E752-4A0C-CDD42235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47" y="2132856"/>
            <a:ext cx="4737787" cy="37445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The EU produces </a:t>
            </a:r>
            <a:r>
              <a:rPr lang="en-GB" altLang="en-US" sz="2400" b="1" dirty="0">
                <a:solidFill>
                  <a:srgbClr val="808080"/>
                </a:solidFill>
              </a:rPr>
              <a:t>5 million tonnes of seafood </a:t>
            </a:r>
            <a:r>
              <a:rPr lang="en-GB" altLang="en-US" sz="2400" dirty="0">
                <a:solidFill>
                  <a:srgbClr val="808080"/>
                </a:solidFill>
              </a:rPr>
              <a:t>a year (2% of global production, 7th largest globally). 4 million for direct EU consumption.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Growth in </a:t>
            </a:r>
            <a:r>
              <a:rPr lang="en-GB" altLang="en-US" sz="2400" b="1" dirty="0">
                <a:solidFill>
                  <a:srgbClr val="808080"/>
                </a:solidFill>
              </a:rPr>
              <a:t>EU consumption </a:t>
            </a:r>
            <a:r>
              <a:rPr lang="en-GB" altLang="en-US" sz="2400" dirty="0">
                <a:solidFill>
                  <a:srgbClr val="808080"/>
                </a:solidFill>
              </a:rPr>
              <a:t>supplied by extra-EU imports, often via intra-EU exchanges.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rgbClr val="808080"/>
                </a:solidFill>
              </a:rPr>
              <a:t>Asia</a:t>
            </a:r>
            <a:r>
              <a:rPr lang="en-GB" altLang="en-US" sz="2400" dirty="0">
                <a:solidFill>
                  <a:srgbClr val="808080"/>
                </a:solidFill>
              </a:rPr>
              <a:t> is a major </a:t>
            </a:r>
            <a:r>
              <a:rPr lang="en-GB" altLang="en-US" sz="2400" b="1" dirty="0">
                <a:solidFill>
                  <a:srgbClr val="808080"/>
                </a:solidFill>
              </a:rPr>
              <a:t>re-processing </a:t>
            </a:r>
            <a:r>
              <a:rPr lang="en-GB" altLang="en-US" sz="2400" dirty="0">
                <a:solidFill>
                  <a:srgbClr val="808080"/>
                </a:solidFill>
              </a:rPr>
              <a:t>centre for EU seafood, but some decline since Covid19.</a:t>
            </a: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363C32A7-045D-DAA7-CE37-76366306AC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089B77F-2266-80E0-97D1-A1C37607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on </a:t>
            </a:r>
            <a:r>
              <a:rPr lang="en-GB" altLang="en-US" sz="1200" dirty="0" smtClean="0">
                <a:solidFill>
                  <a:schemeClr val="bg1"/>
                </a:solidFill>
              </a:rPr>
              <a:t>Fisheries (PECH)</a:t>
            </a:r>
            <a:endParaRPr lang="en-GB" altLang="en-US" sz="12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GB" altLang="en-US" sz="1200" dirty="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D74140EE-31F3-8ACE-3508-5BD5F33A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83634A-9D8E-4BB8-8506-C9797942CBC5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380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508E16B-BDAF-289F-A20C-70ADEB92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92162"/>
          </a:xfrm>
        </p:spPr>
        <p:txBody>
          <a:bodyPr/>
          <a:lstStyle/>
          <a:p>
            <a:pPr algn="ctr"/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3. Case Study 1: EU dependence on seafood imports 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(</a:t>
            </a:r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2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)</a:t>
            </a:r>
            <a:endParaRPr lang="en-GB" altLang="en-US" dirty="0">
              <a:solidFill>
                <a:srgbClr val="003399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64E8C3-8C3C-E752-4A0C-CDD42235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34" y="4683489"/>
            <a:ext cx="8950331" cy="37445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2"/>
                </a:solidFill>
                <a:latin typeface="Myriad Pro"/>
                <a:ea typeface="Open Sans" panose="020B0606030504020204" pitchFamily="34" charset="0"/>
                <a:cs typeface="Open Sans" panose="020B0606030504020204" pitchFamily="34" charset="0"/>
              </a:rPr>
              <a:t>Recommended level of seafood supplies only met in</a:t>
            </a:r>
            <a:r>
              <a:rPr lang="en-GB" sz="2400" dirty="0">
                <a:solidFill>
                  <a:schemeClr val="bg2"/>
                </a:solidFill>
                <a:effectLst/>
                <a:latin typeface="Myriad Pro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chemeClr val="bg2"/>
                </a:solidFill>
                <a:effectLst/>
                <a:latin typeface="Myriad Pro"/>
                <a:ea typeface="Open Sans" panose="020B0606030504020204" pitchFamily="34" charset="0"/>
                <a:cs typeface="Open Sans" panose="020B0606030504020204" pitchFamily="34" charset="0"/>
              </a:rPr>
              <a:t>13 of 31 </a:t>
            </a:r>
            <a:r>
              <a:rPr lang="en-GB" sz="2400" dirty="0">
                <a:solidFill>
                  <a:schemeClr val="bg2"/>
                </a:solidFill>
                <a:effectLst/>
                <a:latin typeface="Myriad Pro"/>
                <a:ea typeface="Open Sans" panose="020B0606030504020204" pitchFamily="34" charset="0"/>
                <a:cs typeface="Open Sans" panose="020B0606030504020204" pitchFamily="34" charset="0"/>
              </a:rPr>
              <a:t>European countries with large coastlines / fish-eating cultures</a:t>
            </a:r>
            <a:r>
              <a:rPr lang="en-GB" altLang="en-US" sz="2400" dirty="0">
                <a:solidFill>
                  <a:schemeClr val="bg2"/>
                </a:solidFill>
              </a:rPr>
              <a:t>. 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n-GB" sz="2400" dirty="0">
                <a:solidFill>
                  <a:schemeClr val="bg2"/>
                </a:solidFill>
                <a:effectLst/>
                <a:latin typeface="Myriad Pro"/>
                <a:ea typeface="Open Sans" panose="020B0606030504020204" pitchFamily="34" charset="0"/>
                <a:cs typeface="Open Sans" panose="020B0606030504020204" pitchFamily="34" charset="0"/>
              </a:rPr>
              <a:t>Encouraging healthier diets through fish consumption would mean a </a:t>
            </a:r>
            <a:r>
              <a:rPr lang="en-GB" sz="2400" b="1" dirty="0">
                <a:solidFill>
                  <a:schemeClr val="bg2"/>
                </a:solidFill>
                <a:effectLst/>
                <a:latin typeface="Myriad Pro"/>
                <a:ea typeface="Open Sans" panose="020B0606030504020204" pitchFamily="34" charset="0"/>
                <a:cs typeface="Open Sans" panose="020B0606030504020204" pitchFamily="34" charset="0"/>
              </a:rPr>
              <a:t>greater reliance on imports </a:t>
            </a:r>
            <a:r>
              <a:rPr lang="en-GB" sz="2400" dirty="0">
                <a:solidFill>
                  <a:schemeClr val="bg2"/>
                </a:solidFill>
                <a:effectLst/>
                <a:latin typeface="Myriad Pro"/>
                <a:ea typeface="Open Sans" panose="020B0606030504020204" pitchFamily="34" charset="0"/>
                <a:cs typeface="Open Sans" panose="020B0606030504020204" pitchFamily="34" charset="0"/>
              </a:rPr>
              <a:t>with current production.</a:t>
            </a: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363C32A7-045D-DAA7-CE37-76366306AC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089B77F-2266-80E0-97D1-A1C37607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on Fisheries (PECH)</a:t>
            </a:r>
          </a:p>
          <a:p>
            <a:pPr eaLnBrk="1" hangingPunct="1">
              <a:defRPr/>
            </a:pPr>
            <a:endParaRPr lang="en-GB" altLang="en-US" sz="1200" dirty="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D74140EE-31F3-8ACE-3508-5BD5F33A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83634A-9D8E-4BB8-8506-C9797942CBC5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3A3D55-F601-2BA2-EBEA-75285C95C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700882"/>
            <a:ext cx="6624736" cy="304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673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508E16B-BDAF-289F-A20C-70ADEB92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92162"/>
          </a:xfrm>
        </p:spPr>
        <p:txBody>
          <a:bodyPr/>
          <a:lstStyle/>
          <a:p>
            <a:pPr algn="ctr"/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3. Case Study 1: 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EU </a:t>
            </a:r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dependence on seafood imports 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(</a:t>
            </a:r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3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)</a:t>
            </a:r>
            <a:endParaRPr lang="en-GB" altLang="en-US" dirty="0">
              <a:solidFill>
                <a:srgbClr val="003399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64E8C3-8C3C-E752-4A0C-CDD42235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669" y="2196761"/>
            <a:ext cx="8756661" cy="37445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Science-led management </a:t>
            </a:r>
            <a:r>
              <a:rPr lang="en-GB" sz="2400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works: worldwide, assessed fish stocks have a greater </a:t>
            </a:r>
            <a:r>
              <a:rPr lang="en-GB" sz="2400" b="1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relative abundance </a:t>
            </a:r>
            <a:r>
              <a:rPr lang="en-GB" sz="2400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than unassessed stocks.</a:t>
            </a:r>
            <a:r>
              <a:rPr lang="en-GB" sz="2400" dirty="0">
                <a:solidFill>
                  <a:schemeClr val="bg2"/>
                </a:solidFill>
                <a:effectLst/>
                <a:latin typeface="+mj-lt"/>
              </a:rPr>
              <a:t> </a:t>
            </a:r>
            <a:endParaRPr lang="en-GB" altLang="en-US" sz="2400" dirty="0">
              <a:solidFill>
                <a:schemeClr val="bg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rgbClr val="808080"/>
                </a:solidFill>
              </a:rPr>
              <a:t>Sustainable fisheries models </a:t>
            </a:r>
            <a:r>
              <a:rPr lang="en-GB" altLang="en-US" sz="2400" dirty="0">
                <a:solidFill>
                  <a:srgbClr val="808080"/>
                </a:solidFill>
              </a:rPr>
              <a:t>are well-understood</a:t>
            </a:r>
            <a:r>
              <a:rPr lang="en-GB" altLang="en-US" sz="2400" b="1" dirty="0">
                <a:solidFill>
                  <a:srgbClr val="808080"/>
                </a:solidFill>
              </a:rPr>
              <a:t> </a:t>
            </a:r>
            <a:r>
              <a:rPr lang="en-GB" altLang="en-US" sz="2400" dirty="0">
                <a:solidFill>
                  <a:srgbClr val="808080"/>
                </a:solidFill>
              </a:rPr>
              <a:t>but must be </a:t>
            </a:r>
            <a:r>
              <a:rPr lang="en-GB" altLang="en-US" sz="2400" b="1" dirty="0">
                <a:solidFill>
                  <a:srgbClr val="808080"/>
                </a:solidFill>
              </a:rPr>
              <a:t>applied to all EU production </a:t>
            </a:r>
            <a:r>
              <a:rPr lang="en-GB" altLang="en-US" sz="2400" dirty="0">
                <a:solidFill>
                  <a:srgbClr val="808080"/>
                </a:solidFill>
              </a:rPr>
              <a:t>and its imports.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GB" sz="2400" b="1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overcapacity</a:t>
            </a:r>
            <a:r>
              <a:rPr lang="en-GB" sz="2400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in global fishing fleets is exacerbated by </a:t>
            </a:r>
            <a:r>
              <a:rPr lang="en-GB" sz="2400" b="1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fleet subsidies</a:t>
            </a:r>
            <a:r>
              <a:rPr lang="en-GB" sz="2400" dirty="0">
                <a:solidFill>
                  <a:schemeClr val="bg2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en-GB" altLang="en-US" sz="2400" dirty="0">
              <a:solidFill>
                <a:schemeClr val="bg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The EU’s SFPAs with non-EU countries contribute around </a:t>
            </a:r>
            <a:r>
              <a:rPr lang="en-GB" altLang="en-US" sz="2400" b="1" dirty="0">
                <a:solidFill>
                  <a:srgbClr val="808080"/>
                </a:solidFill>
              </a:rPr>
              <a:t>9% of EU production</a:t>
            </a:r>
            <a:r>
              <a:rPr lang="en-GB" altLang="en-US" sz="2400" dirty="0">
                <a:solidFill>
                  <a:srgbClr val="808080"/>
                </a:solidFill>
              </a:rPr>
              <a:t>. Instead of just avoiding negative food-security impacts, they can take positive action.</a:t>
            </a: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363C32A7-045D-DAA7-CE37-76366306AC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089B77F-2266-80E0-97D1-A1C37607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on Fisheries (PECH)</a:t>
            </a:r>
          </a:p>
          <a:p>
            <a:pPr eaLnBrk="1" hangingPunct="1">
              <a:defRPr/>
            </a:pPr>
            <a:endParaRPr lang="en-GB" altLang="en-US" sz="1200" dirty="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D74140EE-31F3-8ACE-3508-5BD5F33A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83634A-9D8E-4BB8-8506-C9797942CBC5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845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508E16B-BDAF-289F-A20C-70ADEB92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algn="ctr"/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4. Case study 2: 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/>
            </a:r>
            <a:b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</a:b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EU </a:t>
            </a:r>
            <a:r>
              <a:rPr lang="en-GB" altLang="en-US" sz="3000" dirty="0">
                <a:solidFill>
                  <a:srgbClr val="003399"/>
                </a:solidFill>
                <a:latin typeface="Arial Black" panose="020B0A04020102020204" pitchFamily="34" charset="0"/>
              </a:rPr>
              <a:t>aquaculture </a:t>
            </a:r>
            <a:r>
              <a:rPr lang="en-GB" altLang="en-US" sz="30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production</a:t>
            </a:r>
            <a:endParaRPr lang="en-GB" altLang="en-US" dirty="0">
              <a:solidFill>
                <a:srgbClr val="003399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64E8C3-8C3C-E752-4A0C-CDD42235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68" y="2255882"/>
            <a:ext cx="8805732" cy="37445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EU aquaculture contributed around </a:t>
            </a:r>
            <a:r>
              <a:rPr lang="en-GB" altLang="en-US" sz="2400" b="1" dirty="0">
                <a:solidFill>
                  <a:srgbClr val="808080"/>
                </a:solidFill>
              </a:rPr>
              <a:t>1.1 million tonnes </a:t>
            </a:r>
            <a:r>
              <a:rPr lang="en-GB" altLang="en-US" sz="2400" dirty="0">
                <a:solidFill>
                  <a:srgbClr val="808080"/>
                </a:solidFill>
              </a:rPr>
              <a:t>of seafood in 2020, half of which were low-trophic species.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The recent </a:t>
            </a:r>
            <a:r>
              <a:rPr lang="en-GB" altLang="en-US" sz="2400" b="1" dirty="0">
                <a:solidFill>
                  <a:srgbClr val="808080"/>
                </a:solidFill>
              </a:rPr>
              <a:t>Strategic guidelines for sustainable EU aquaculture </a:t>
            </a:r>
            <a:r>
              <a:rPr lang="en-GB" altLang="en-US" sz="2400" dirty="0">
                <a:solidFill>
                  <a:srgbClr val="808080"/>
                </a:solidFill>
              </a:rPr>
              <a:t>focus on building resilience, encouraging innovation and participating in the green transition.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EU aquaculture needs to </a:t>
            </a:r>
            <a:r>
              <a:rPr lang="en-GB" altLang="en-US" sz="2400" b="1" dirty="0">
                <a:solidFill>
                  <a:srgbClr val="808080"/>
                </a:solidFill>
              </a:rPr>
              <a:t>diversify</a:t>
            </a:r>
            <a:r>
              <a:rPr lang="en-GB" altLang="en-US" sz="2400" dirty="0">
                <a:solidFill>
                  <a:srgbClr val="808080"/>
                </a:solidFill>
              </a:rPr>
              <a:t> in terms of </a:t>
            </a:r>
            <a:r>
              <a:rPr lang="en-GB" altLang="en-US" sz="2400" b="1" dirty="0">
                <a:solidFill>
                  <a:srgbClr val="808080"/>
                </a:solidFill>
              </a:rPr>
              <a:t>species</a:t>
            </a:r>
            <a:r>
              <a:rPr lang="en-GB" altLang="en-US" sz="2400" dirty="0">
                <a:solidFill>
                  <a:srgbClr val="808080"/>
                </a:solidFill>
              </a:rPr>
              <a:t> and by production </a:t>
            </a:r>
            <a:r>
              <a:rPr lang="en-GB" altLang="en-US" sz="2400" b="1" dirty="0">
                <a:solidFill>
                  <a:srgbClr val="808080"/>
                </a:solidFill>
              </a:rPr>
              <a:t>methods</a:t>
            </a:r>
            <a:r>
              <a:rPr lang="en-GB" altLang="en-US" sz="2400" dirty="0">
                <a:solidFill>
                  <a:srgbClr val="80808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808080"/>
                </a:solidFill>
              </a:rPr>
              <a:t>Greater </a:t>
            </a:r>
            <a:r>
              <a:rPr lang="en-GB" altLang="en-US" sz="2400" b="1" dirty="0">
                <a:solidFill>
                  <a:srgbClr val="808080"/>
                </a:solidFill>
              </a:rPr>
              <a:t>focus on low and multi-trophic </a:t>
            </a:r>
            <a:r>
              <a:rPr lang="en-GB" altLang="en-US" sz="2400" dirty="0">
                <a:solidFill>
                  <a:srgbClr val="808080"/>
                </a:solidFill>
              </a:rPr>
              <a:t>aquaculture, the use of </a:t>
            </a:r>
            <a:r>
              <a:rPr lang="en-GB" altLang="en-US" sz="2400" b="1" dirty="0">
                <a:solidFill>
                  <a:srgbClr val="808080"/>
                </a:solidFill>
              </a:rPr>
              <a:t>circular materials</a:t>
            </a:r>
            <a:r>
              <a:rPr lang="en-GB" altLang="en-US" sz="2400" dirty="0">
                <a:solidFill>
                  <a:srgbClr val="808080"/>
                </a:solidFill>
              </a:rPr>
              <a:t>, like insect meal in aquafeed and a holistic, ecosystem approach to aquaculture. </a:t>
            </a: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363C32A7-045D-DAA7-CE37-76366306AC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/>
              <a:t>23</a:t>
            </a:r>
            <a:r>
              <a:rPr lang="hu-HU" altLang="en-US" sz="1200" dirty="0"/>
              <a:t>/</a:t>
            </a:r>
            <a:r>
              <a:rPr lang="en-GB" altLang="en-US" sz="1200" dirty="0"/>
              <a:t>10</a:t>
            </a:r>
            <a:r>
              <a:rPr lang="hu-HU" altLang="en-US" sz="1200" dirty="0"/>
              <a:t>/20</a:t>
            </a:r>
            <a:r>
              <a:rPr lang="en-GB" altLang="en-US" sz="1200" dirty="0"/>
              <a:t>23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089B77F-2266-80E0-97D1-A1C37607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dirty="0">
                <a:solidFill>
                  <a:schemeClr val="bg1"/>
                </a:solidFill>
              </a:rPr>
              <a:t>Presentation for the Committee </a:t>
            </a:r>
            <a:r>
              <a:rPr lang="en-GB" altLang="en-US" sz="1200" dirty="0" smtClean="0">
                <a:solidFill>
                  <a:schemeClr val="bg1"/>
                </a:solidFill>
              </a:rPr>
              <a:t>on Fisheries </a:t>
            </a:r>
            <a:r>
              <a:rPr lang="en-GB" altLang="en-US" sz="1200" dirty="0">
                <a:solidFill>
                  <a:schemeClr val="bg1"/>
                </a:solidFill>
              </a:rPr>
              <a:t>(PECH)</a:t>
            </a:r>
          </a:p>
          <a:p>
            <a:pPr eaLnBrk="1" hangingPunct="1">
              <a:defRPr/>
            </a:pPr>
            <a:endParaRPr lang="en-GB" altLang="en-US" sz="1200" dirty="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D74140EE-31F3-8ACE-3508-5BD5F33A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83634A-9D8E-4BB8-8506-C9797942CBC5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111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962</Words>
  <Application>Microsoft Office PowerPoint</Application>
  <PresentationFormat>On-screen Show (4:3)</PresentationFormat>
  <Paragraphs>115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Myriad Pro</vt:lpstr>
      <vt:lpstr>Noto Sans Symbols</vt:lpstr>
      <vt:lpstr>Open Sans</vt:lpstr>
      <vt:lpstr>Wingdings</vt:lpstr>
      <vt:lpstr>Default Design</vt:lpstr>
      <vt:lpstr>Workshop on the European Green Deal − Challenges and opportunities for EU fisheries and aquaculture   Part III: Food security aspects</vt:lpstr>
      <vt:lpstr>Structure of the Presentation</vt:lpstr>
      <vt:lpstr>1. Study objectives</vt:lpstr>
      <vt:lpstr>2. Overview of main European Green Deal Policy Instruments (1)</vt:lpstr>
      <vt:lpstr>2. Overview of main European Green Deal Policy Instruments (2)</vt:lpstr>
      <vt:lpstr>3. Case Study 1: EU dependence on seafood imports (1)</vt:lpstr>
      <vt:lpstr>3. Case Study 1: EU dependence on seafood imports (2)</vt:lpstr>
      <vt:lpstr>3. Case Study 1: EU dependence on seafood imports (3)</vt:lpstr>
      <vt:lpstr>4. Case study 2:  EU aquaculture production</vt:lpstr>
      <vt:lpstr>5. Policy recommendations (1) </vt:lpstr>
      <vt:lpstr>5. Policy recommendations (2)</vt:lpstr>
    </vt:vector>
  </TitlesOfParts>
  <Company>OPOCE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PECH Workshop on EGD - Part III: Food security aspects</dc:title>
  <dc:creator>Rod CAPPEL (Poseidon)</dc:creator>
  <cp:lastModifiedBy>Marcus BREUER</cp:lastModifiedBy>
  <cp:revision>341</cp:revision>
  <cp:lastPrinted>2023-10-19T15:33:58Z</cp:lastPrinted>
  <dcterms:created xsi:type="dcterms:W3CDTF">2009-07-06T12:22:53Z</dcterms:created>
  <dcterms:modified xsi:type="dcterms:W3CDTF">2023-10-20T15:39:52Z</dcterms:modified>
</cp:coreProperties>
</file>