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46" r:id="rId2"/>
    <p:sldId id="372" r:id="rId3"/>
    <p:sldId id="347" r:id="rId4"/>
    <p:sldId id="349" r:id="rId5"/>
    <p:sldId id="351" r:id="rId6"/>
    <p:sldId id="353" r:id="rId7"/>
    <p:sldId id="352" r:id="rId8"/>
    <p:sldId id="354" r:id="rId9"/>
    <p:sldId id="357" r:id="rId10"/>
    <p:sldId id="359" r:id="rId11"/>
    <p:sldId id="360" r:id="rId12"/>
    <p:sldId id="362" r:id="rId13"/>
    <p:sldId id="366" r:id="rId14"/>
    <p:sldId id="363" r:id="rId15"/>
    <p:sldId id="364" r:id="rId16"/>
    <p:sldId id="365" r:id="rId17"/>
    <p:sldId id="373" r:id="rId18"/>
  </p:sldIdLst>
  <p:sldSz cx="9144000" cy="6858000" type="screen4x3"/>
  <p:notesSz cx="6670675" cy="9875838"/>
  <p:defaultTextStyle>
    <a:defPPr>
      <a:defRPr lang="en-GB"/>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2" autoAdjust="0"/>
    <p:restoredTop sz="96534" autoAdjust="0"/>
  </p:normalViewPr>
  <p:slideViewPr>
    <p:cSldViewPr>
      <p:cViewPr varScale="1">
        <p:scale>
          <a:sx n="102" d="100"/>
          <a:sy n="102" d="100"/>
        </p:scale>
        <p:origin x="5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026" y="-210"/>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AB32954-1B7C-F542-59FC-C97C29FD798C}"/>
              </a:ext>
            </a:extLst>
          </p:cNvPr>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7171" name="Rectangle 3">
            <a:extLst>
              <a:ext uri="{FF2B5EF4-FFF2-40B4-BE49-F238E27FC236}">
                <a16:creationId xmlns:a16="http://schemas.microsoft.com/office/drawing/2014/main" id="{51694F93-6E60-BD96-7FD3-F372E7593F91}"/>
              </a:ext>
            </a:extLst>
          </p:cNvPr>
          <p:cNvSpPr>
            <a:spLocks noGrp="1" noChangeArrowheads="1"/>
          </p:cNvSpPr>
          <p:nvPr>
            <p:ph type="dt" sz="quarter" idx="1"/>
          </p:nvPr>
        </p:nvSpPr>
        <p:spPr bwMode="auto">
          <a:xfrm>
            <a:off x="377825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7172" name="Rectangle 4">
            <a:extLst>
              <a:ext uri="{FF2B5EF4-FFF2-40B4-BE49-F238E27FC236}">
                <a16:creationId xmlns:a16="http://schemas.microsoft.com/office/drawing/2014/main" id="{63A3AB96-3894-5239-22F4-61E4C0B64089}"/>
              </a:ext>
            </a:extLst>
          </p:cNvPr>
          <p:cNvSpPr>
            <a:spLocks noGrp="1" noChangeArrowheads="1"/>
          </p:cNvSpPr>
          <p:nvPr>
            <p:ph type="ftr" sz="quarter" idx="2"/>
          </p:nvPr>
        </p:nvSpPr>
        <p:spPr bwMode="auto">
          <a:xfrm>
            <a:off x="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7173" name="Rectangle 5">
            <a:extLst>
              <a:ext uri="{FF2B5EF4-FFF2-40B4-BE49-F238E27FC236}">
                <a16:creationId xmlns:a16="http://schemas.microsoft.com/office/drawing/2014/main" id="{58B73791-6D2E-9AA5-FECB-F1633EE45507}"/>
              </a:ext>
            </a:extLst>
          </p:cNvPr>
          <p:cNvSpPr>
            <a:spLocks noGrp="1" noChangeArrowheads="1"/>
          </p:cNvSpPr>
          <p:nvPr>
            <p:ph type="sldNum" sz="quarter" idx="3"/>
          </p:nvPr>
        </p:nvSpPr>
        <p:spPr bwMode="auto">
          <a:xfrm>
            <a:off x="377825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E40C997-2AB0-2F4C-99BB-C6B25DA664AD}"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D532E04-7AF3-C6CE-ADC0-B3640065F0EF}"/>
              </a:ext>
            </a:extLst>
          </p:cNvPr>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6147" name="Rectangle 3">
            <a:extLst>
              <a:ext uri="{FF2B5EF4-FFF2-40B4-BE49-F238E27FC236}">
                <a16:creationId xmlns:a16="http://schemas.microsoft.com/office/drawing/2014/main" id="{87D6F827-5331-0876-066D-3F9B75ADDDD8}"/>
              </a:ext>
            </a:extLst>
          </p:cNvPr>
          <p:cNvSpPr>
            <a:spLocks noGrp="1" noChangeArrowheads="1"/>
          </p:cNvSpPr>
          <p:nvPr>
            <p:ph type="dt" idx="1"/>
          </p:nvPr>
        </p:nvSpPr>
        <p:spPr bwMode="auto">
          <a:xfrm>
            <a:off x="377825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3076" name="Rectangle 4">
            <a:extLst>
              <a:ext uri="{FF2B5EF4-FFF2-40B4-BE49-F238E27FC236}">
                <a16:creationId xmlns:a16="http://schemas.microsoft.com/office/drawing/2014/main" id="{827A53D2-A819-6471-B63D-6B66DA244B4B}"/>
              </a:ext>
            </a:extLst>
          </p:cNvPr>
          <p:cNvSpPr>
            <a:spLocks noGrp="1" noRot="1" noChangeAspect="1" noChangeArrowheads="1" noTextEdit="1"/>
          </p:cNvSpPr>
          <p:nvPr>
            <p:ph type="sldImg" idx="2"/>
          </p:nvPr>
        </p:nvSpPr>
        <p:spPr bwMode="auto">
          <a:xfrm>
            <a:off x="865188" y="739775"/>
            <a:ext cx="4940300" cy="3705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56E1835-DED7-5A61-02CE-5850A26FFC24}"/>
              </a:ext>
            </a:extLst>
          </p:cNvPr>
          <p:cNvSpPr>
            <a:spLocks noGrp="1" noChangeArrowheads="1"/>
          </p:cNvSpPr>
          <p:nvPr>
            <p:ph type="body" sz="quarter" idx="3"/>
          </p:nvPr>
        </p:nvSpPr>
        <p:spPr bwMode="auto">
          <a:xfrm>
            <a:off x="666750" y="4691063"/>
            <a:ext cx="53371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a:extLst>
              <a:ext uri="{FF2B5EF4-FFF2-40B4-BE49-F238E27FC236}">
                <a16:creationId xmlns:a16="http://schemas.microsoft.com/office/drawing/2014/main" id="{186BC1EB-C427-B449-BF89-81D1864FE57C}"/>
              </a:ext>
            </a:extLst>
          </p:cNvPr>
          <p:cNvSpPr>
            <a:spLocks noGrp="1" noChangeArrowheads="1"/>
          </p:cNvSpPr>
          <p:nvPr>
            <p:ph type="ftr" sz="quarter" idx="4"/>
          </p:nvPr>
        </p:nvSpPr>
        <p:spPr bwMode="auto">
          <a:xfrm>
            <a:off x="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6151" name="Rectangle 7">
            <a:extLst>
              <a:ext uri="{FF2B5EF4-FFF2-40B4-BE49-F238E27FC236}">
                <a16:creationId xmlns:a16="http://schemas.microsoft.com/office/drawing/2014/main" id="{D0975E5E-9812-E33F-5DC6-B927DC249906}"/>
              </a:ext>
            </a:extLst>
          </p:cNvPr>
          <p:cNvSpPr>
            <a:spLocks noGrp="1" noChangeArrowheads="1"/>
          </p:cNvSpPr>
          <p:nvPr>
            <p:ph type="sldNum" sz="quarter" idx="5"/>
          </p:nvPr>
        </p:nvSpPr>
        <p:spPr bwMode="auto">
          <a:xfrm>
            <a:off x="377825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066B50B-5065-CD45-886C-2260030CC5E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7">
            <a:extLst>
              <a:ext uri="{FF2B5EF4-FFF2-40B4-BE49-F238E27FC236}">
                <a16:creationId xmlns:a16="http://schemas.microsoft.com/office/drawing/2014/main" id="{91792F6C-9D22-1C87-C2E5-A2A56053AEAB}"/>
              </a:ext>
            </a:extLst>
          </p:cNvPr>
          <p:cNvSpPr>
            <a:spLocks noGrp="1" noChangeArrowheads="1"/>
          </p:cNvSpPr>
          <p:nvPr>
            <p:ph type="dt" sz="half" idx="10"/>
          </p:nvPr>
        </p:nvSpPr>
        <p:spPr/>
        <p:txBody>
          <a:bodyPr/>
          <a:lstStyle>
            <a:lvl1pPr>
              <a:defRPr/>
            </a:lvl1pPr>
          </a:lstStyle>
          <a:p>
            <a:pPr>
              <a:defRPr/>
            </a:pPr>
            <a:r>
              <a:rPr lang="hu-HU"/>
              <a:t>28/05/2015</a:t>
            </a:r>
            <a:endParaRPr lang="en-GB"/>
          </a:p>
        </p:txBody>
      </p:sp>
      <p:sp>
        <p:nvSpPr>
          <p:cNvPr id="5" name="Rectangle 18">
            <a:extLst>
              <a:ext uri="{FF2B5EF4-FFF2-40B4-BE49-F238E27FC236}">
                <a16:creationId xmlns:a16="http://schemas.microsoft.com/office/drawing/2014/main" id="{F15425B5-D70E-E54F-3EC5-1EDA0B900E25}"/>
              </a:ext>
            </a:extLst>
          </p:cNvPr>
          <p:cNvSpPr>
            <a:spLocks noGrp="1" noChangeArrowheads="1"/>
          </p:cNvSpPr>
          <p:nvPr>
            <p:ph type="ftr" sz="quarter" idx="11"/>
          </p:nvPr>
        </p:nvSpPr>
        <p:spPr/>
        <p:txBody>
          <a:bodyPr/>
          <a:lstStyle>
            <a:lvl1pPr>
              <a:defRPr/>
            </a:lvl1pPr>
          </a:lstStyle>
          <a:p>
            <a:pPr>
              <a:defRPr/>
            </a:pPr>
            <a:r>
              <a:rPr lang="en-GB"/>
              <a:t>Presentation for the Committee on </a:t>
            </a:r>
            <a:r>
              <a:rPr lang="fr-FR"/>
              <a:t>Agriculture and Rural </a:t>
            </a:r>
            <a:r>
              <a:rPr lang="fr-FR" err="1"/>
              <a:t>Development</a:t>
            </a:r>
            <a:endParaRPr lang="en-GB"/>
          </a:p>
        </p:txBody>
      </p:sp>
      <p:sp>
        <p:nvSpPr>
          <p:cNvPr id="6" name="Rectangle 19">
            <a:extLst>
              <a:ext uri="{FF2B5EF4-FFF2-40B4-BE49-F238E27FC236}">
                <a16:creationId xmlns:a16="http://schemas.microsoft.com/office/drawing/2014/main" id="{A9923DE0-0D11-5A1A-CDD0-DFEC4F1E3A92}"/>
              </a:ext>
            </a:extLst>
          </p:cNvPr>
          <p:cNvSpPr>
            <a:spLocks noGrp="1" noChangeArrowheads="1"/>
          </p:cNvSpPr>
          <p:nvPr>
            <p:ph type="sldNum" sz="quarter" idx="12"/>
          </p:nvPr>
        </p:nvSpPr>
        <p:spPr/>
        <p:txBody>
          <a:bodyPr/>
          <a:lstStyle>
            <a:lvl1pPr>
              <a:defRPr/>
            </a:lvl1pPr>
          </a:lstStyle>
          <a:p>
            <a:fld id="{D2BFA0FD-27A7-CB45-B1A5-57295884C602}" type="slidenum">
              <a:rPr lang="en-GB" altLang="en-US"/>
              <a:pPr/>
              <a:t>‹#›</a:t>
            </a:fld>
            <a:endParaRPr lang="en-GB" altLang="en-US"/>
          </a:p>
        </p:txBody>
      </p:sp>
    </p:spTree>
    <p:extLst>
      <p:ext uri="{BB962C8B-B14F-4D97-AF65-F5344CB8AC3E}">
        <p14:creationId xmlns:p14="http://schemas.microsoft.com/office/powerpoint/2010/main" val="3398798217"/>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PP03">
            <a:extLst>
              <a:ext uri="{FF2B5EF4-FFF2-40B4-BE49-F238E27FC236}">
                <a16:creationId xmlns:a16="http://schemas.microsoft.com/office/drawing/2014/main" id="{9C079634-D9FF-DD6A-D491-EF96EB28CFB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43185"/>
          <a:stretch>
            <a:fillRect/>
          </a:stretch>
        </p:blipFill>
        <p:spPr bwMode="auto">
          <a:xfrm>
            <a:off x="0" y="6456363"/>
            <a:ext cx="27003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C020FF6A-0BC1-D031-25B2-5D7C1E243BFA}"/>
              </a:ext>
            </a:extLst>
          </p:cNvPr>
          <p:cNvSpPr>
            <a:spLocks noGrp="1" noChangeArrowheads="1"/>
          </p:cNvSpPr>
          <p:nvPr>
            <p:ph type="title"/>
          </p:nvPr>
        </p:nvSpPr>
        <p:spPr bwMode="auto">
          <a:xfrm>
            <a:off x="468313" y="119697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8" name="Rectangle 3">
            <a:extLst>
              <a:ext uri="{FF2B5EF4-FFF2-40B4-BE49-F238E27FC236}">
                <a16:creationId xmlns:a16="http://schemas.microsoft.com/office/drawing/2014/main" id="{CB421F9B-83F3-F7B9-5E4C-C45AD41FBC18}"/>
              </a:ext>
            </a:extLst>
          </p:cNvPr>
          <p:cNvSpPr>
            <a:spLocks noGrp="1" noChangeArrowheads="1"/>
          </p:cNvSpPr>
          <p:nvPr>
            <p:ph type="body" idx="1"/>
          </p:nvPr>
        </p:nvSpPr>
        <p:spPr bwMode="auto">
          <a:xfrm>
            <a:off x="468313" y="2276475"/>
            <a:ext cx="82296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9" name="Picture 16" descr="PP03">
            <a:extLst>
              <a:ext uri="{FF2B5EF4-FFF2-40B4-BE49-F238E27FC236}">
                <a16:creationId xmlns:a16="http://schemas.microsoft.com/office/drawing/2014/main" id="{62483405-0BC5-9CF9-32BB-9EF3F4CFB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3185"/>
          <a:stretch>
            <a:fillRect/>
          </a:stretch>
        </p:blipFill>
        <p:spPr bwMode="auto">
          <a:xfrm>
            <a:off x="0" y="33338"/>
            <a:ext cx="55800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7">
            <a:extLst>
              <a:ext uri="{FF2B5EF4-FFF2-40B4-BE49-F238E27FC236}">
                <a16:creationId xmlns:a16="http://schemas.microsoft.com/office/drawing/2014/main" id="{7B7A7221-B946-CD02-0072-CD7FC480A2D2}"/>
              </a:ext>
            </a:extLst>
          </p:cNvPr>
          <p:cNvSpPr>
            <a:spLocks noGrp="1" noChangeArrowheads="1"/>
          </p:cNvSpPr>
          <p:nvPr>
            <p:ph type="dt" sz="half" idx="2"/>
          </p:nvPr>
        </p:nvSpPr>
        <p:spPr bwMode="auto">
          <a:xfrm>
            <a:off x="1619250" y="6462713"/>
            <a:ext cx="1008063" cy="395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latin typeface="Arial" charset="0"/>
                <a:cs typeface="+mn-cs"/>
              </a:defRPr>
            </a:lvl1pPr>
          </a:lstStyle>
          <a:p>
            <a:pPr>
              <a:defRPr/>
            </a:pPr>
            <a:r>
              <a:rPr lang="hu-HU"/>
              <a:t>28/05/2015</a:t>
            </a:r>
            <a:endParaRPr lang="en-GB"/>
          </a:p>
        </p:txBody>
      </p:sp>
      <p:sp>
        <p:nvSpPr>
          <p:cNvPr id="1042" name="Rectangle 18">
            <a:extLst>
              <a:ext uri="{FF2B5EF4-FFF2-40B4-BE49-F238E27FC236}">
                <a16:creationId xmlns:a16="http://schemas.microsoft.com/office/drawing/2014/main" id="{21D1E499-4992-25BD-1B38-A2C25F2C985C}"/>
              </a:ext>
            </a:extLst>
          </p:cNvPr>
          <p:cNvSpPr>
            <a:spLocks noGrp="1" noChangeArrowheads="1"/>
          </p:cNvSpPr>
          <p:nvPr>
            <p:ph type="ftr" sz="quarter" idx="3"/>
          </p:nvPr>
        </p:nvSpPr>
        <p:spPr bwMode="auto">
          <a:xfrm>
            <a:off x="2700338" y="6462713"/>
            <a:ext cx="5543550" cy="395287"/>
          </a:xfrm>
          <a:prstGeom prst="rect">
            <a:avLst/>
          </a:prstGeom>
          <a:solidFill>
            <a:srgbClr val="003399"/>
          </a:solid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solidFill>
                  <a:schemeClr val="bg1"/>
                </a:solidFill>
                <a:latin typeface="Arial" charset="0"/>
                <a:cs typeface="+mn-cs"/>
              </a:defRPr>
            </a:lvl1pPr>
          </a:lstStyle>
          <a:p>
            <a:pPr>
              <a:defRPr/>
            </a:pPr>
            <a:r>
              <a:rPr lang="en-GB"/>
              <a:t>Presentation for the Committee on </a:t>
            </a:r>
            <a:r>
              <a:rPr lang="hu-HU" err="1"/>
              <a:t>Transport</a:t>
            </a:r>
            <a:r>
              <a:rPr lang="hu-HU"/>
              <a:t> and </a:t>
            </a:r>
            <a:r>
              <a:rPr lang="hu-HU" err="1"/>
              <a:t>Tourism</a:t>
            </a:r>
            <a:endParaRPr lang="en-GB"/>
          </a:p>
        </p:txBody>
      </p:sp>
      <p:sp>
        <p:nvSpPr>
          <p:cNvPr id="1043" name="Rectangle 19">
            <a:extLst>
              <a:ext uri="{FF2B5EF4-FFF2-40B4-BE49-F238E27FC236}">
                <a16:creationId xmlns:a16="http://schemas.microsoft.com/office/drawing/2014/main" id="{695A3944-AA05-6594-A7C9-CFC136E06D5B}"/>
              </a:ext>
            </a:extLst>
          </p:cNvPr>
          <p:cNvSpPr>
            <a:spLocks noGrp="1" noChangeArrowheads="1"/>
          </p:cNvSpPr>
          <p:nvPr>
            <p:ph type="sldNum" sz="quarter" idx="4"/>
          </p:nvPr>
        </p:nvSpPr>
        <p:spPr bwMode="auto">
          <a:xfrm>
            <a:off x="8243888" y="6462713"/>
            <a:ext cx="900112" cy="395287"/>
          </a:xfrm>
          <a:prstGeom prst="rect">
            <a:avLst/>
          </a:prstGeom>
          <a:solidFill>
            <a:schemeClr val="bg2"/>
          </a:solid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solidFill>
                  <a:schemeClr val="bg1"/>
                </a:solidFill>
              </a:defRPr>
            </a:lvl1pPr>
          </a:lstStyle>
          <a:p>
            <a:fld id="{CE1F292B-441D-7742-A456-34905D2E4615}" type="slidenum">
              <a:rPr lang="en-GB" altLang="en-US"/>
              <a:pPr/>
              <a:t>‹#›</a:t>
            </a:fld>
            <a:endParaRPr lang="en-GB" altLang="en-US"/>
          </a:p>
        </p:txBody>
      </p:sp>
      <p:pic>
        <p:nvPicPr>
          <p:cNvPr id="1033" name="Picture 3">
            <a:extLst>
              <a:ext uri="{FF2B5EF4-FFF2-40B4-BE49-F238E27FC236}">
                <a16:creationId xmlns:a16="http://schemas.microsoft.com/office/drawing/2014/main" id="{33659F1C-1CF9-1BAC-41AB-E3D55B3D862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25368"/>
          <a:stretch>
            <a:fillRect/>
          </a:stretch>
        </p:blipFill>
        <p:spPr bwMode="auto">
          <a:xfrm>
            <a:off x="5853113" y="333375"/>
            <a:ext cx="188753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MonoColorEN">
            <a:extLst>
              <a:ext uri="{FF2B5EF4-FFF2-40B4-BE49-F238E27FC236}">
                <a16:creationId xmlns:a16="http://schemas.microsoft.com/office/drawing/2014/main" id="{403150B7-A967-182C-0C4D-4CD30D3223C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64463" y="33338"/>
            <a:ext cx="12604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Lst>
  <p:transition spd="slow"/>
  <p:hf hdr="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sakana-consultants.com/" TargetMode="External"/><Relationship Id="rId2" Type="http://schemas.openxmlformats.org/officeDocument/2006/relationships/hyperlink" Target="mailto:s_metz@sakana-consultants.com"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mailto:joachim.claudet@cnrs.f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D0D47D4-8042-C3DC-D61C-432EA8FD0B3D}"/>
              </a:ext>
            </a:extLst>
          </p:cNvPr>
          <p:cNvSpPr>
            <a:spLocks noGrp="1"/>
          </p:cNvSpPr>
          <p:nvPr>
            <p:ph type="title"/>
          </p:nvPr>
        </p:nvSpPr>
        <p:spPr>
          <a:xfrm>
            <a:off x="468313" y="981075"/>
            <a:ext cx="8229600" cy="2771775"/>
          </a:xfrm>
        </p:spPr>
        <p:txBody>
          <a:bodyPr/>
          <a:lstStyle/>
          <a:p>
            <a:pPr algn="ctr" eaLnBrk="1" hangingPunct="1">
              <a:defRPr/>
            </a:pPr>
            <a:r>
              <a:rPr lang="en-GB" sz="3200" b="0" kern="1200" dirty="0">
                <a:solidFill>
                  <a:srgbClr val="003399"/>
                </a:solidFill>
                <a:latin typeface="Arial Black" pitchFamily="34" charset="0"/>
              </a:rPr>
              <a:t>Workshop on the </a:t>
            </a:r>
            <a:br>
              <a:rPr lang="en-GB" sz="3200" b="0" kern="1200" dirty="0">
                <a:solidFill>
                  <a:srgbClr val="003399"/>
                </a:solidFill>
                <a:latin typeface="Arial Black" pitchFamily="34" charset="0"/>
              </a:rPr>
            </a:br>
            <a:r>
              <a:rPr lang="en-GB" sz="3200" b="0" kern="1200" dirty="0">
                <a:solidFill>
                  <a:srgbClr val="003399"/>
                </a:solidFill>
                <a:latin typeface="Arial Black" pitchFamily="34" charset="0"/>
              </a:rPr>
              <a:t>European Green Deal</a:t>
            </a:r>
            <a:br>
              <a:rPr lang="en-GB" sz="3200" b="0" kern="1200" dirty="0">
                <a:solidFill>
                  <a:srgbClr val="003399"/>
                </a:solidFill>
                <a:latin typeface="Arial Black" pitchFamily="34" charset="0"/>
              </a:rPr>
            </a:br>
            <a:r>
              <a:rPr lang="en-GB" sz="3200" b="0" kern="1200" dirty="0">
                <a:solidFill>
                  <a:srgbClr val="003399"/>
                </a:solidFill>
                <a:latin typeface="Arial Black" pitchFamily="34" charset="0"/>
              </a:rPr>
              <a:t>Challenges and opportunities for</a:t>
            </a:r>
            <a:br>
              <a:rPr lang="en-GB" sz="3200" b="0" kern="1200" dirty="0">
                <a:solidFill>
                  <a:srgbClr val="003399"/>
                </a:solidFill>
                <a:latin typeface="Arial Black" pitchFamily="34" charset="0"/>
              </a:rPr>
            </a:br>
            <a:r>
              <a:rPr lang="en-GB" sz="3200" b="0" kern="1200" dirty="0">
                <a:solidFill>
                  <a:srgbClr val="003399"/>
                </a:solidFill>
                <a:latin typeface="Arial Black" pitchFamily="34" charset="0"/>
              </a:rPr>
              <a:t>EU fisheries and aquaculture</a:t>
            </a:r>
            <a:r>
              <a:rPr lang="en-GB" sz="3200" b="0" kern="1200" dirty="0">
                <a:solidFill>
                  <a:srgbClr val="FF6600"/>
                </a:solidFill>
                <a:latin typeface="Arial Black" pitchFamily="34" charset="0"/>
              </a:rPr>
              <a:t/>
            </a:r>
            <a:br>
              <a:rPr lang="en-GB" sz="3200" b="0" kern="1200" dirty="0">
                <a:solidFill>
                  <a:srgbClr val="FF6600"/>
                </a:solidFill>
                <a:latin typeface="Arial Black" pitchFamily="34" charset="0"/>
              </a:rPr>
            </a:br>
            <a:r>
              <a:rPr lang="en-GB" sz="3200" b="0" kern="1200" dirty="0">
                <a:solidFill>
                  <a:srgbClr val="FF6600"/>
                </a:solidFill>
                <a:latin typeface="Arial Black" pitchFamily="34" charset="0"/>
              </a:rPr>
              <a:t/>
            </a:r>
            <a:br>
              <a:rPr lang="en-GB" sz="3200" b="0" kern="1200" dirty="0">
                <a:solidFill>
                  <a:srgbClr val="FF6600"/>
                </a:solidFill>
                <a:latin typeface="Arial Black" pitchFamily="34" charset="0"/>
              </a:rPr>
            </a:br>
            <a:r>
              <a:rPr lang="en-GB" sz="3200" b="0" kern="1200" dirty="0">
                <a:solidFill>
                  <a:srgbClr val="FF6600"/>
                </a:solidFill>
                <a:latin typeface="Arial Black" pitchFamily="34" charset="0"/>
              </a:rPr>
              <a:t>Part II: Marine biodiversity aspects</a:t>
            </a:r>
            <a:endParaRPr lang="en-GB" sz="2400" dirty="0"/>
          </a:p>
        </p:txBody>
      </p:sp>
      <p:sp>
        <p:nvSpPr>
          <p:cNvPr id="16" name="Content Placeholder 15">
            <a:extLst>
              <a:ext uri="{FF2B5EF4-FFF2-40B4-BE49-F238E27FC236}">
                <a16:creationId xmlns:a16="http://schemas.microsoft.com/office/drawing/2014/main" id="{4398D66E-DE17-E04A-001C-B02640916FDC}"/>
              </a:ext>
            </a:extLst>
          </p:cNvPr>
          <p:cNvSpPr>
            <a:spLocks noGrp="1"/>
          </p:cNvSpPr>
          <p:nvPr>
            <p:ph idx="1"/>
          </p:nvPr>
        </p:nvSpPr>
        <p:spPr>
          <a:xfrm>
            <a:off x="468313" y="4149725"/>
            <a:ext cx="8229600" cy="2097088"/>
          </a:xfrm>
        </p:spPr>
        <p:txBody>
          <a:bodyPr/>
          <a:lstStyle/>
          <a:p>
            <a:pPr marL="0" indent="0" algn="ctr" eaLnBrk="1" hangingPunct="1">
              <a:spcBef>
                <a:spcPct val="0"/>
              </a:spcBef>
              <a:buFontTx/>
              <a:buNone/>
              <a:defRPr/>
            </a:pPr>
            <a:endParaRPr lang="hu-HU" sz="2400" kern="1200" dirty="0">
              <a:solidFill>
                <a:srgbClr val="808080"/>
              </a:solidFill>
              <a:latin typeface="Arial Black" pitchFamily="34" charset="0"/>
            </a:endParaRPr>
          </a:p>
          <a:p>
            <a:pPr marL="0" indent="0" algn="ctr" eaLnBrk="1" hangingPunct="1">
              <a:spcBef>
                <a:spcPct val="0"/>
              </a:spcBef>
              <a:buFontTx/>
              <a:buNone/>
              <a:defRPr/>
            </a:pPr>
            <a:r>
              <a:rPr lang="en-GB" sz="2400" kern="1200" dirty="0">
                <a:solidFill>
                  <a:srgbClr val="808080"/>
                </a:solidFill>
                <a:latin typeface="Arial Black" pitchFamily="34" charset="0"/>
              </a:rPr>
              <a:t>Sébastien METZ, Sakana Consultants</a:t>
            </a:r>
          </a:p>
          <a:p>
            <a:pPr marL="0" indent="0" algn="ctr" eaLnBrk="1" hangingPunct="1">
              <a:spcBef>
                <a:spcPct val="0"/>
              </a:spcBef>
              <a:buFontTx/>
              <a:buNone/>
              <a:defRPr/>
            </a:pPr>
            <a:endParaRPr lang="en-GB" sz="2400" kern="1200" dirty="0">
              <a:solidFill>
                <a:srgbClr val="808080"/>
              </a:solidFill>
              <a:latin typeface="Arial Black" pitchFamily="34" charset="0"/>
            </a:endParaRPr>
          </a:p>
          <a:p>
            <a:pPr marL="0" indent="0" algn="ctr" eaLnBrk="1" hangingPunct="1">
              <a:spcBef>
                <a:spcPct val="0"/>
              </a:spcBef>
              <a:buNone/>
              <a:defRPr/>
            </a:pPr>
            <a:r>
              <a:rPr lang="en-GB" sz="2400">
                <a:solidFill>
                  <a:srgbClr val="808080"/>
                </a:solidFill>
                <a:effectLst/>
                <a:latin typeface="Myriad Pro"/>
                <a:ea typeface="Times New Roman" panose="02020603050405020304" pitchFamily="18" charset="0"/>
                <a:cs typeface="Times New Roman" panose="02020603050405020304" pitchFamily="18" charset="0"/>
              </a:rPr>
              <a:t>Joachim </a:t>
            </a:r>
            <a:r>
              <a:rPr lang="en-GB" sz="2400" smtClean="0">
                <a:solidFill>
                  <a:srgbClr val="808080"/>
                </a:solidFill>
                <a:latin typeface="Myriad Pro"/>
                <a:ea typeface="Times New Roman" panose="02020603050405020304" pitchFamily="18" charset="0"/>
                <a:cs typeface="Times New Roman" panose="02020603050405020304" pitchFamily="18" charset="0"/>
              </a:rPr>
              <a:t>CLAUDET</a:t>
            </a:r>
            <a:endParaRPr lang="en-GB" sz="2400" dirty="0">
              <a:solidFill>
                <a:srgbClr val="808080"/>
              </a:solidFill>
              <a:effectLst/>
              <a:latin typeface="Myriad Pro"/>
              <a:ea typeface="Times New Roman" panose="02020603050405020304" pitchFamily="18" charset="0"/>
              <a:cs typeface="Times New Roman" panose="02020603050405020304" pitchFamily="18" charset="0"/>
            </a:endParaRPr>
          </a:p>
        </p:txBody>
      </p:sp>
      <p:sp>
        <p:nvSpPr>
          <p:cNvPr id="2052" name="Date Placeholder 3">
            <a:extLst>
              <a:ext uri="{FF2B5EF4-FFF2-40B4-BE49-F238E27FC236}">
                <a16:creationId xmlns:a16="http://schemas.microsoft.com/office/drawing/2014/main" id="{5788F330-3D57-83F6-743F-D34C7F794AC9}"/>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a:p>
            <a:pPr eaLnBrk="1" hangingPunct="1">
              <a:defRPr/>
            </a:pPr>
            <a:endParaRPr lang="en-GB" altLang="en-US" sz="1200" dirty="0"/>
          </a:p>
        </p:txBody>
      </p:sp>
      <p:sp>
        <p:nvSpPr>
          <p:cNvPr id="2053" name="Footer Placeholder 4">
            <a:extLst>
              <a:ext uri="{FF2B5EF4-FFF2-40B4-BE49-F238E27FC236}">
                <a16:creationId xmlns:a16="http://schemas.microsoft.com/office/drawing/2014/main" id="{C3079659-66A9-D394-0326-474A5A8281D0}"/>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p:txBody>
      </p:sp>
      <p:sp>
        <p:nvSpPr>
          <p:cNvPr id="5126" name="Slide Number Placeholder 5">
            <a:extLst>
              <a:ext uri="{FF2B5EF4-FFF2-40B4-BE49-F238E27FC236}">
                <a16:creationId xmlns:a16="http://schemas.microsoft.com/office/drawing/2014/main" id="{FA77D573-4A7C-82E4-D175-E7DF79F8986A}"/>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C4135D-B80F-7B44-9F54-303C85A2B18B}" type="slidenum">
              <a:rPr lang="en-GB" altLang="en-US" sz="1200">
                <a:solidFill>
                  <a:schemeClr val="bg1"/>
                </a:solidFill>
              </a:rPr>
              <a:pPr>
                <a:spcBef>
                  <a:spcPct val="0"/>
                </a:spcBef>
                <a:buFontTx/>
                <a:buNone/>
              </a:pPr>
              <a:t>1</a:t>
            </a:fld>
            <a:endParaRPr lang="en-GB" altLang="en-US" sz="1200">
              <a:solidFill>
                <a:schemeClr val="bg1"/>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sz="2400" dirty="0">
                <a:solidFill>
                  <a:srgbClr val="808080"/>
                </a:solidFill>
                <a:latin typeface="Arial Black" panose="020B0604020202020204" pitchFamily="34" charset="0"/>
              </a:rPr>
              <a:t>2. Challenges, opportunities and solutions (4)</a:t>
            </a:r>
            <a:endParaRPr lang="en-GB" altLang="en-US" sz="2400" dirty="0"/>
          </a:p>
        </p:txBody>
      </p:sp>
      <p:sp>
        <p:nvSpPr>
          <p:cNvPr id="7171" name="Content Placeholder 2">
            <a:extLst>
              <a:ext uri="{FF2B5EF4-FFF2-40B4-BE49-F238E27FC236}">
                <a16:creationId xmlns:a16="http://schemas.microsoft.com/office/drawing/2014/main" id="{A82C1926-1C29-C750-21C7-5BF76E06CFDE}"/>
              </a:ext>
            </a:extLst>
          </p:cNvPr>
          <p:cNvSpPr>
            <a:spLocks noGrp="1"/>
          </p:cNvSpPr>
          <p:nvPr>
            <p:ph idx="1"/>
          </p:nvPr>
        </p:nvSpPr>
        <p:spPr>
          <a:xfrm>
            <a:off x="323850" y="1844675"/>
            <a:ext cx="8374063" cy="4392613"/>
          </a:xfrm>
        </p:spPr>
        <p:txBody>
          <a:bodyPr/>
          <a:lstStyle/>
          <a:p>
            <a:pPr marL="0" indent="0" eaLnBrk="1" hangingPunct="1">
              <a:lnSpc>
                <a:spcPct val="90000"/>
              </a:lnSpc>
              <a:spcBef>
                <a:spcPct val="0"/>
              </a:spcBef>
              <a:buClr>
                <a:srgbClr val="333399"/>
              </a:buClr>
              <a:buNone/>
            </a:pPr>
            <a:r>
              <a:rPr lang="en-GB" altLang="en-US" sz="2400" dirty="0">
                <a:solidFill>
                  <a:srgbClr val="333399"/>
                </a:solidFill>
                <a:latin typeface="Arial Black" panose="020B0604020202020204" pitchFamily="34" charset="0"/>
              </a:rPr>
              <a:t>Ecosystem Approach to Fisheries Management:</a:t>
            </a:r>
            <a:endParaRPr lang="en-GB" altLang="en-US" sz="2400" dirty="0">
              <a:solidFill>
                <a:srgbClr val="808080"/>
              </a:solidFill>
              <a:cs typeface="Arial" panose="020B0604020202020204" pitchFamily="34" charset="0"/>
            </a:endParaRPr>
          </a:p>
          <a:p>
            <a:pPr eaLnBrk="1" hangingPunct="1">
              <a:lnSpc>
                <a:spcPct val="90000"/>
              </a:lnSpc>
              <a:spcBef>
                <a:spcPts val="600"/>
              </a:spcBef>
              <a:spcAft>
                <a:spcPts val="1200"/>
              </a:spcAft>
              <a:buClr>
                <a:srgbClr val="333399"/>
              </a:buClr>
              <a:buFont typeface="Wingdings" pitchFamily="2" charset="2"/>
              <a:buChar char="§"/>
            </a:pPr>
            <a:r>
              <a:rPr lang="en-GB" altLang="en-US" sz="2400" dirty="0">
                <a:solidFill>
                  <a:srgbClr val="808080"/>
                </a:solidFill>
                <a:cs typeface="Arial" panose="020B0604020202020204" pitchFamily="34" charset="0"/>
              </a:rPr>
              <a:t>EAFM is an integrated approach that recognises the full array of interactions within an ecosystem rather than considering single issues, species, or ecosystem services in isolation</a:t>
            </a:r>
          </a:p>
          <a:p>
            <a:pPr eaLnBrk="1" hangingPunct="1">
              <a:lnSpc>
                <a:spcPct val="90000"/>
              </a:lnSpc>
              <a:spcBef>
                <a:spcPct val="0"/>
              </a:spcBef>
              <a:buClr>
                <a:srgbClr val="333399"/>
              </a:buClr>
              <a:buFont typeface="Wingdings" pitchFamily="2" charset="2"/>
              <a:buChar char="§"/>
            </a:pPr>
            <a:r>
              <a:rPr lang="en-GB" altLang="en-US" sz="2400" dirty="0">
                <a:solidFill>
                  <a:srgbClr val="808080"/>
                </a:solidFill>
                <a:cs typeface="Arial" panose="020B0604020202020204" pitchFamily="34" charset="0"/>
              </a:rPr>
              <a:t>Although the approach is not yet fully implemented at the EU level, EAFM will be key to better reflecting how the different European Green Deal strategies may affect the fishing sector. </a:t>
            </a:r>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10</a:t>
            </a:fld>
            <a:endParaRPr lang="en-GB" altLang="en-US" sz="1200">
              <a:solidFill>
                <a:schemeClr val="bg1"/>
              </a:solidFill>
            </a:endParaRPr>
          </a:p>
        </p:txBody>
      </p:sp>
    </p:spTree>
    <p:extLst>
      <p:ext uri="{BB962C8B-B14F-4D97-AF65-F5344CB8AC3E}">
        <p14:creationId xmlns:p14="http://schemas.microsoft.com/office/powerpoint/2010/main" val="26798406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igure 3">
            <a:extLst>
              <a:ext uri="{FF2B5EF4-FFF2-40B4-BE49-F238E27FC236}">
                <a16:creationId xmlns:a16="http://schemas.microsoft.com/office/drawing/2014/main" id="{95BC8986-FEC1-60AE-B1F3-67F71C8AB4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7997" y="805337"/>
            <a:ext cx="3113832" cy="5580679"/>
          </a:xfrm>
          <a:prstGeom prst="rect">
            <a:avLst/>
          </a:prstGeom>
          <a:noFill/>
          <a:ln>
            <a:noFill/>
          </a:ln>
        </p:spPr>
      </p:pic>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172990" y="764704"/>
            <a:ext cx="5269951" cy="792162"/>
          </a:xfrm>
        </p:spPr>
        <p:txBody>
          <a:bodyPr/>
          <a:lstStyle/>
          <a:p>
            <a:pPr algn="ctr"/>
            <a:r>
              <a:rPr lang="en-GB" altLang="en-US" sz="2400" dirty="0">
                <a:solidFill>
                  <a:srgbClr val="808080"/>
                </a:solidFill>
                <a:latin typeface="Arial Black" panose="020B0604020202020204" pitchFamily="34" charset="0"/>
              </a:rPr>
              <a:t>3. Offshore wind farm installations, spatial protection measures and fishing activities (1)</a:t>
            </a:r>
          </a:p>
        </p:txBody>
      </p:sp>
      <p:sp>
        <p:nvSpPr>
          <p:cNvPr id="7171" name="Content Placeholder 2">
            <a:extLst>
              <a:ext uri="{FF2B5EF4-FFF2-40B4-BE49-F238E27FC236}">
                <a16:creationId xmlns:a16="http://schemas.microsoft.com/office/drawing/2014/main" id="{A82C1926-1C29-C750-21C7-5BF76E06CFDE}"/>
              </a:ext>
            </a:extLst>
          </p:cNvPr>
          <p:cNvSpPr>
            <a:spLocks noGrp="1"/>
          </p:cNvSpPr>
          <p:nvPr>
            <p:ph idx="1"/>
          </p:nvPr>
        </p:nvSpPr>
        <p:spPr>
          <a:xfrm>
            <a:off x="323851" y="2420888"/>
            <a:ext cx="4968230" cy="3816400"/>
          </a:xfrm>
        </p:spPr>
        <p:txBody>
          <a:bodyPr/>
          <a:lstStyle/>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Impact pathways of offshore wind farms on marine biodiversity are complex and often incompatible with conservation objectives</a:t>
            </a:r>
          </a:p>
          <a:p>
            <a:pPr lvl="1" eaLnBrk="1" hangingPunct="1">
              <a:lnSpc>
                <a:spcPct val="90000"/>
              </a:lnSpc>
              <a:spcBef>
                <a:spcPct val="0"/>
              </a:spcBef>
              <a:buClr>
                <a:srgbClr val="333399"/>
              </a:buClr>
              <a:buFont typeface="Wingdings" pitchFamily="2" charset="2"/>
              <a:buChar char="§"/>
            </a:pPr>
            <a:r>
              <a:rPr lang="en-GB" altLang="en-US" sz="1800" dirty="0">
                <a:solidFill>
                  <a:srgbClr val="808080"/>
                </a:solidFill>
                <a:cs typeface="Arial" panose="020B0604020202020204" pitchFamily="34" charset="0"/>
              </a:rPr>
              <a:t>Change in local conditions: wind, temperature, noise, oxygen concentration</a:t>
            </a:r>
          </a:p>
          <a:p>
            <a:pPr lvl="1" eaLnBrk="1" hangingPunct="1">
              <a:lnSpc>
                <a:spcPct val="90000"/>
              </a:lnSpc>
              <a:spcBef>
                <a:spcPct val="0"/>
              </a:spcBef>
              <a:buClr>
                <a:srgbClr val="333399"/>
              </a:buClr>
              <a:buFont typeface="Wingdings" pitchFamily="2" charset="2"/>
              <a:buChar char="§"/>
            </a:pPr>
            <a:r>
              <a:rPr lang="en-GB" altLang="en-US" sz="1800" dirty="0">
                <a:solidFill>
                  <a:srgbClr val="808080"/>
                </a:solidFill>
                <a:cs typeface="Arial" panose="020B0604020202020204" pitchFamily="34" charset="0"/>
              </a:rPr>
              <a:t>Habitat effect: new artificial habitats, increase local biomass</a:t>
            </a:r>
          </a:p>
          <a:p>
            <a:pPr lvl="1" eaLnBrk="1" hangingPunct="1">
              <a:lnSpc>
                <a:spcPct val="90000"/>
              </a:lnSpc>
              <a:spcBef>
                <a:spcPct val="0"/>
              </a:spcBef>
              <a:buClr>
                <a:srgbClr val="333399"/>
              </a:buClr>
              <a:buFont typeface="Wingdings" pitchFamily="2" charset="2"/>
              <a:buChar char="§"/>
            </a:pPr>
            <a:r>
              <a:rPr lang="en-GB" altLang="en-US" sz="1800" dirty="0">
                <a:solidFill>
                  <a:srgbClr val="808080"/>
                </a:solidFill>
                <a:cs typeface="Arial" panose="020B0604020202020204" pitchFamily="34" charset="0"/>
              </a:rPr>
              <a:t>Corridor effect: favour the spread of non-native species</a:t>
            </a:r>
          </a:p>
          <a:p>
            <a:pPr lvl="1" eaLnBrk="1" hangingPunct="1">
              <a:lnSpc>
                <a:spcPct val="90000"/>
              </a:lnSpc>
              <a:spcBef>
                <a:spcPct val="0"/>
              </a:spcBef>
              <a:buClr>
                <a:srgbClr val="333399"/>
              </a:buClr>
              <a:buFont typeface="Wingdings" pitchFamily="2" charset="2"/>
              <a:buChar char="§"/>
            </a:pPr>
            <a:r>
              <a:rPr lang="en-GB" altLang="en-US" sz="1800" dirty="0">
                <a:solidFill>
                  <a:srgbClr val="808080"/>
                </a:solidFill>
                <a:cs typeface="Arial" panose="020B0604020202020204" pitchFamily="34" charset="0"/>
              </a:rPr>
              <a:t>Strong impact on migrating sea birds</a:t>
            </a:r>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11</a:t>
            </a:fld>
            <a:endParaRPr lang="en-GB" altLang="en-US" sz="1200">
              <a:solidFill>
                <a:schemeClr val="bg1"/>
              </a:solidFill>
            </a:endParaRPr>
          </a:p>
        </p:txBody>
      </p:sp>
      <p:sp>
        <p:nvSpPr>
          <p:cNvPr id="3" name="Date Placeholder 3">
            <a:extLst>
              <a:ext uri="{FF2B5EF4-FFF2-40B4-BE49-F238E27FC236}">
                <a16:creationId xmlns:a16="http://schemas.microsoft.com/office/drawing/2014/main" id="{E5403EF0-F461-D79E-1E0B-3901AF86B330}"/>
              </a:ext>
            </a:extLst>
          </p:cNvPr>
          <p:cNvSpPr txBox="1">
            <a:spLocks/>
          </p:cNvSpPr>
          <p:nvPr/>
        </p:nvSpPr>
        <p:spPr bwMode="auto">
          <a:xfrm>
            <a:off x="8460432" y="1016745"/>
            <a:ext cx="575742" cy="52925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2pPr>
            <a:lvl3pPr marL="11430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3pPr>
            <a:lvl4pPr marL="16002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4pPr>
            <a:lvl5pPr marL="20574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9pPr>
          </a:lstStyle>
          <a:p>
            <a:pPr eaLnBrk="1" hangingPunct="1">
              <a:defRPr/>
            </a:pPr>
            <a:r>
              <a:rPr lang="en-GB" altLang="en-US" sz="1200" b="0" dirty="0">
                <a:solidFill>
                  <a:srgbClr val="808080"/>
                </a:solidFill>
                <a:latin typeface="+mn-lt"/>
                <a:cs typeface="Arial" panose="020B0604020202020204" pitchFamily="34" charset="0"/>
              </a:rPr>
              <a:t>Modelled distribution of loons (migrating birds) before and after the construction of wind farms. From </a:t>
            </a:r>
            <a:r>
              <a:rPr lang="en-GB" altLang="en-US" sz="1200" b="0" dirty="0" err="1">
                <a:solidFill>
                  <a:srgbClr val="808080"/>
                </a:solidFill>
                <a:latin typeface="+mn-lt"/>
                <a:cs typeface="Arial" panose="020B0604020202020204" pitchFamily="34" charset="0"/>
              </a:rPr>
              <a:t>Garthe</a:t>
            </a:r>
            <a:r>
              <a:rPr lang="en-GB" altLang="en-US" sz="1200" b="0" dirty="0">
                <a:solidFill>
                  <a:srgbClr val="808080"/>
                </a:solidFill>
                <a:latin typeface="+mn-lt"/>
                <a:cs typeface="Arial" panose="020B0604020202020204" pitchFamily="34" charset="0"/>
              </a:rPr>
              <a:t> et al. (2023)</a:t>
            </a:r>
          </a:p>
        </p:txBody>
      </p:sp>
    </p:spTree>
    <p:extLst>
      <p:ext uri="{BB962C8B-B14F-4D97-AF65-F5344CB8AC3E}">
        <p14:creationId xmlns:p14="http://schemas.microsoft.com/office/powerpoint/2010/main" val="14552406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dirty="0">
                <a:solidFill>
                  <a:srgbClr val="808080"/>
                </a:solidFill>
                <a:latin typeface="Arial Black" panose="020B0604020202020204" pitchFamily="34" charset="0"/>
              </a:rPr>
              <a:t>3. </a:t>
            </a:r>
            <a:r>
              <a:rPr lang="en-GB" altLang="en-US" sz="2400" dirty="0">
                <a:solidFill>
                  <a:srgbClr val="808080"/>
                </a:solidFill>
                <a:latin typeface="Arial Black" panose="020B0604020202020204" pitchFamily="34" charset="0"/>
              </a:rPr>
              <a:t>Offshore wind farm installations, spatial protection measures and fishing activities (2)</a:t>
            </a:r>
          </a:p>
        </p:txBody>
      </p:sp>
      <p:sp>
        <p:nvSpPr>
          <p:cNvPr id="7171" name="Content Placeholder 2">
            <a:extLst>
              <a:ext uri="{FF2B5EF4-FFF2-40B4-BE49-F238E27FC236}">
                <a16:creationId xmlns:a16="http://schemas.microsoft.com/office/drawing/2014/main" id="{A82C1926-1C29-C750-21C7-5BF76E06CFDE}"/>
              </a:ext>
            </a:extLst>
          </p:cNvPr>
          <p:cNvSpPr>
            <a:spLocks noGrp="1"/>
          </p:cNvSpPr>
          <p:nvPr>
            <p:ph idx="1"/>
          </p:nvPr>
        </p:nvSpPr>
        <p:spPr>
          <a:xfrm>
            <a:off x="323850" y="1844675"/>
            <a:ext cx="8374063" cy="4392613"/>
          </a:xfrm>
        </p:spPr>
        <p:txBody>
          <a:bodyPr/>
          <a:lstStyle/>
          <a:p>
            <a:pPr eaLnBrk="1" hangingPunct="1">
              <a:lnSpc>
                <a:spcPct val="90000"/>
              </a:lnSpc>
              <a:spcBef>
                <a:spcPct val="0"/>
              </a:spcBef>
              <a:buClr>
                <a:srgbClr val="333399"/>
              </a:buClr>
              <a:buFont typeface="Wingdings" pitchFamily="2" charset="2"/>
              <a:buChar char="§"/>
            </a:pPr>
            <a:endParaRPr lang="en-GB" altLang="en-US" sz="24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400" dirty="0">
                <a:solidFill>
                  <a:srgbClr val="808080"/>
                </a:solidFill>
                <a:cs typeface="Arial" panose="020B0604020202020204" pitchFamily="34" charset="0"/>
              </a:rPr>
              <a:t>Offshore wind energy production and fishing multi-use could become the new standard for the European Union.</a:t>
            </a:r>
          </a:p>
          <a:p>
            <a:pPr eaLnBrk="1" hangingPunct="1">
              <a:lnSpc>
                <a:spcPct val="90000"/>
              </a:lnSpc>
              <a:spcBef>
                <a:spcPct val="0"/>
              </a:spcBef>
              <a:buClr>
                <a:srgbClr val="333399"/>
              </a:buClr>
              <a:buFont typeface="Wingdings" pitchFamily="2" charset="2"/>
              <a:buChar char="§"/>
            </a:pPr>
            <a:endParaRPr lang="en-GB" altLang="en-US" sz="24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400" dirty="0">
                <a:solidFill>
                  <a:srgbClr val="808080"/>
                </a:solidFill>
                <a:cs typeface="Arial" panose="020B0604020202020204" pitchFamily="34" charset="0"/>
              </a:rPr>
              <a:t>Co-locating offshore wind farm and fishing will necessarily imply some local adaptions of the fishing sector and revised policies by insurance companies</a:t>
            </a:r>
          </a:p>
          <a:p>
            <a:pPr eaLnBrk="1" hangingPunct="1">
              <a:lnSpc>
                <a:spcPct val="90000"/>
              </a:lnSpc>
              <a:spcBef>
                <a:spcPct val="0"/>
              </a:spcBef>
              <a:buClr>
                <a:srgbClr val="333399"/>
              </a:buClr>
              <a:buFont typeface="Wingdings" pitchFamily="2" charset="2"/>
              <a:buChar char="§"/>
            </a:pPr>
            <a:endParaRPr lang="en-GB" altLang="en-US" sz="24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400" dirty="0">
                <a:solidFill>
                  <a:srgbClr val="808080"/>
                </a:solidFill>
                <a:cs typeface="Arial" panose="020B0604020202020204" pitchFamily="34" charset="0"/>
              </a:rPr>
              <a:t>To effectively integrate spatial protection with multi-use fishing and offshore wind farms, systematic and participatory planning approaches exist and should be mobilised.</a:t>
            </a:r>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12</a:t>
            </a:fld>
            <a:endParaRPr lang="en-GB" altLang="en-US" sz="1200">
              <a:solidFill>
                <a:schemeClr val="bg1"/>
              </a:solidFill>
            </a:endParaRPr>
          </a:p>
        </p:txBody>
      </p:sp>
    </p:spTree>
    <p:extLst>
      <p:ext uri="{BB962C8B-B14F-4D97-AF65-F5344CB8AC3E}">
        <p14:creationId xmlns:p14="http://schemas.microsoft.com/office/powerpoint/2010/main" val="334765425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dirty="0">
                <a:solidFill>
                  <a:srgbClr val="808080"/>
                </a:solidFill>
                <a:latin typeface="Arial Black" panose="020B0604020202020204" pitchFamily="34" charset="0"/>
              </a:rPr>
              <a:t>4. </a:t>
            </a:r>
            <a:r>
              <a:rPr lang="en-GB" altLang="en-US" sz="2400" dirty="0">
                <a:solidFill>
                  <a:srgbClr val="808080"/>
                </a:solidFill>
                <a:latin typeface="Arial Black" panose="020B0604020202020204" pitchFamily="34" charset="0"/>
              </a:rPr>
              <a:t>Minimising the interactions with marine protected species (1)</a:t>
            </a:r>
          </a:p>
        </p:txBody>
      </p:sp>
      <p:sp>
        <p:nvSpPr>
          <p:cNvPr id="7171" name="Content Placeholder 2">
            <a:extLst>
              <a:ext uri="{FF2B5EF4-FFF2-40B4-BE49-F238E27FC236}">
                <a16:creationId xmlns:a16="http://schemas.microsoft.com/office/drawing/2014/main" id="{A82C1926-1C29-C750-21C7-5BF76E06CFDE}"/>
              </a:ext>
            </a:extLst>
          </p:cNvPr>
          <p:cNvSpPr>
            <a:spLocks noGrp="1"/>
          </p:cNvSpPr>
          <p:nvPr>
            <p:ph idx="1"/>
          </p:nvPr>
        </p:nvSpPr>
        <p:spPr>
          <a:xfrm>
            <a:off x="323850" y="1844675"/>
            <a:ext cx="8374063" cy="4392613"/>
          </a:xfrm>
        </p:spPr>
        <p:txBody>
          <a:bodyPr/>
          <a:lstStyle/>
          <a:p>
            <a:pPr marL="0" indent="0" eaLnBrk="1" hangingPunct="1">
              <a:lnSpc>
                <a:spcPct val="90000"/>
              </a:lnSpc>
              <a:spcBef>
                <a:spcPct val="0"/>
              </a:spcBef>
              <a:buClr>
                <a:srgbClr val="333399"/>
              </a:buClr>
              <a:buNone/>
            </a:pPr>
            <a:r>
              <a:rPr lang="en-GB" altLang="en-US" sz="2000" dirty="0">
                <a:solidFill>
                  <a:srgbClr val="333399"/>
                </a:solidFill>
                <a:latin typeface="Arial Black" panose="020B0604020202020204" pitchFamily="34" charset="0"/>
              </a:rPr>
              <a:t>Status of the cetacean populations:</a:t>
            </a:r>
            <a:endParaRPr lang="en-GB" altLang="en-US" sz="2000" dirty="0">
              <a:solidFill>
                <a:srgbClr val="808080"/>
              </a:solidFill>
              <a:cs typeface="Arial" panose="020B0604020202020204" pitchFamily="34" charset="0"/>
            </a:endParaRPr>
          </a:p>
          <a:p>
            <a:pPr eaLnBrk="1" hangingPunct="1">
              <a:lnSpc>
                <a:spcPct val="90000"/>
              </a:lnSpc>
              <a:spcBef>
                <a:spcPct val="0"/>
              </a:spcBef>
              <a:spcAft>
                <a:spcPts val="600"/>
              </a:spcAft>
              <a:buClr>
                <a:srgbClr val="333399"/>
              </a:buClr>
              <a:buFont typeface="Wingdings" pitchFamily="2" charset="2"/>
              <a:buChar char="§"/>
            </a:pPr>
            <a:r>
              <a:rPr lang="en-GB" altLang="en-US" sz="2000" dirty="0">
                <a:solidFill>
                  <a:srgbClr val="808080"/>
                </a:solidFill>
                <a:cs typeface="Arial" panose="020B0604020202020204" pitchFamily="34" charset="0"/>
              </a:rPr>
              <a:t>Several </a:t>
            </a:r>
            <a:r>
              <a:rPr lang="en-GB" altLang="en-US" sz="2000" b="1" dirty="0">
                <a:solidFill>
                  <a:srgbClr val="808080"/>
                </a:solidFill>
                <a:cs typeface="Arial" panose="020B0604020202020204" pitchFamily="34" charset="0"/>
              </a:rPr>
              <a:t>cetacean</a:t>
            </a:r>
            <a:r>
              <a:rPr lang="en-GB" altLang="en-US" sz="2000" dirty="0">
                <a:solidFill>
                  <a:srgbClr val="808080"/>
                </a:solidFill>
                <a:cs typeface="Arial" panose="020B0604020202020204" pitchFamily="34" charset="0"/>
              </a:rPr>
              <a:t> subpopulations are considered threatened or near threatened in European waters.</a:t>
            </a:r>
          </a:p>
          <a:p>
            <a:pPr eaLnBrk="1" hangingPunct="1">
              <a:lnSpc>
                <a:spcPct val="90000"/>
              </a:lnSpc>
              <a:spcBef>
                <a:spcPct val="0"/>
              </a:spcBef>
              <a:buClr>
                <a:srgbClr val="333399"/>
              </a:buClr>
              <a:buFont typeface="Wingdings" pitchFamily="2" charset="2"/>
              <a:buChar char="§"/>
            </a:pPr>
            <a:r>
              <a:rPr lang="en-GB" altLang="en-US" sz="2000" b="1" dirty="0">
                <a:solidFill>
                  <a:srgbClr val="808080"/>
                </a:solidFill>
                <a:cs typeface="Arial" panose="020B0604020202020204" pitchFamily="34" charset="0"/>
              </a:rPr>
              <a:t>Global warming </a:t>
            </a:r>
            <a:r>
              <a:rPr lang="en-GB" altLang="en-US" sz="2000" dirty="0">
                <a:solidFill>
                  <a:srgbClr val="808080"/>
                </a:solidFill>
                <a:cs typeface="Arial" panose="020B0604020202020204" pitchFamily="34" charset="0"/>
              </a:rPr>
              <a:t>is inducing a poleward shift in the distribution of most species, accompanied by habitat reduction for some species and increased competition for prey.</a:t>
            </a:r>
          </a:p>
          <a:p>
            <a:pPr eaLnBrk="1" hangingPunct="1">
              <a:lnSpc>
                <a:spcPct val="90000"/>
              </a:lnSpc>
              <a:spcBef>
                <a:spcPct val="0"/>
              </a:spcBef>
              <a:buClr>
                <a:srgbClr val="333399"/>
              </a:buClr>
              <a:buFont typeface="Wingdings" pitchFamily="2" charset="2"/>
              <a:buChar char="§"/>
            </a:pPr>
            <a:endParaRPr lang="en-GB" altLang="en-US" sz="2000" dirty="0">
              <a:solidFill>
                <a:srgbClr val="808080"/>
              </a:solidFill>
              <a:cs typeface="Arial" panose="020B0604020202020204" pitchFamily="34" charset="0"/>
            </a:endParaRPr>
          </a:p>
          <a:p>
            <a:pPr marL="0" indent="0" eaLnBrk="1" hangingPunct="1">
              <a:lnSpc>
                <a:spcPct val="90000"/>
              </a:lnSpc>
              <a:spcBef>
                <a:spcPct val="0"/>
              </a:spcBef>
              <a:buClr>
                <a:srgbClr val="333399"/>
              </a:buClr>
              <a:buNone/>
            </a:pPr>
            <a:r>
              <a:rPr lang="en-GB" altLang="en-US" sz="2000" dirty="0">
                <a:solidFill>
                  <a:srgbClr val="333399"/>
                </a:solidFill>
                <a:latin typeface="Arial Black" panose="020B0604020202020204" pitchFamily="34" charset="0"/>
              </a:rPr>
              <a:t>Cohabitation between the cetacean populations and fishing activities:</a:t>
            </a:r>
            <a:endParaRPr lang="en-GB" altLang="en-US" sz="2000" dirty="0">
              <a:solidFill>
                <a:srgbClr val="808080"/>
              </a:solidFill>
              <a:cs typeface="Arial" panose="020B0604020202020204" pitchFamily="34" charset="0"/>
            </a:endParaRPr>
          </a:p>
          <a:p>
            <a:pPr eaLnBrk="1" hangingPunct="1">
              <a:lnSpc>
                <a:spcPct val="90000"/>
              </a:lnSpc>
              <a:spcBef>
                <a:spcPct val="0"/>
              </a:spcBef>
              <a:spcAft>
                <a:spcPts val="600"/>
              </a:spcAft>
              <a:buClr>
                <a:srgbClr val="333399"/>
              </a:buClr>
              <a:buFont typeface="Wingdings" pitchFamily="2" charset="2"/>
              <a:buChar char="§"/>
            </a:pPr>
            <a:r>
              <a:rPr lang="en-GB" altLang="en-US" sz="2000" dirty="0">
                <a:solidFill>
                  <a:srgbClr val="808080"/>
                </a:solidFill>
                <a:cs typeface="Arial" panose="020B0604020202020204" pitchFamily="34" charset="0"/>
              </a:rPr>
              <a:t>Four types of </a:t>
            </a:r>
            <a:r>
              <a:rPr lang="en-GB" altLang="en-US" sz="2000" b="1" dirty="0">
                <a:solidFill>
                  <a:srgbClr val="808080"/>
                </a:solidFill>
                <a:cs typeface="Arial" panose="020B0604020202020204" pitchFamily="34" charset="0"/>
              </a:rPr>
              <a:t>interactions</a:t>
            </a:r>
            <a:r>
              <a:rPr lang="en-GB" altLang="en-US" sz="2000" dirty="0">
                <a:solidFill>
                  <a:srgbClr val="808080"/>
                </a:solidFill>
                <a:cs typeface="Arial" panose="020B0604020202020204" pitchFamily="34" charset="0"/>
              </a:rPr>
              <a:t>: Disturbance, Collision, Depredation, Accidental </a:t>
            </a:r>
            <a:r>
              <a:rPr lang="en-GB" altLang="en-US" sz="2000" dirty="0" smtClean="0">
                <a:solidFill>
                  <a:srgbClr val="808080"/>
                </a:solidFill>
                <a:cs typeface="Arial" panose="020B0604020202020204" pitchFamily="34" charset="0"/>
              </a:rPr>
              <a:t>catch.</a:t>
            </a: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Two </a:t>
            </a:r>
            <a:r>
              <a:rPr lang="en-GB" altLang="en-US" sz="2000" b="1" dirty="0">
                <a:solidFill>
                  <a:srgbClr val="808080"/>
                </a:solidFill>
                <a:cs typeface="Arial" panose="020B0604020202020204" pitchFamily="34" charset="0"/>
              </a:rPr>
              <a:t>species</a:t>
            </a:r>
            <a:r>
              <a:rPr lang="en-GB" altLang="en-US" sz="2000" dirty="0">
                <a:solidFill>
                  <a:srgbClr val="808080"/>
                </a:solidFill>
                <a:cs typeface="Arial" panose="020B0604020202020204" pitchFamily="34" charset="0"/>
              </a:rPr>
              <a:t>, the harbour porpoise (</a:t>
            </a:r>
            <a:r>
              <a:rPr lang="en-GB" altLang="en-US" sz="2000" i="1" dirty="0">
                <a:solidFill>
                  <a:srgbClr val="808080"/>
                </a:solidFill>
                <a:cs typeface="Arial" panose="020B0604020202020204" pitchFamily="34" charset="0"/>
              </a:rPr>
              <a:t>Phocoena phocoena</a:t>
            </a:r>
            <a:r>
              <a:rPr lang="en-GB" altLang="en-US" sz="2000" dirty="0">
                <a:solidFill>
                  <a:srgbClr val="808080"/>
                </a:solidFill>
                <a:cs typeface="Arial" panose="020B0604020202020204" pitchFamily="34" charset="0"/>
              </a:rPr>
              <a:t>) and the common dolphin (</a:t>
            </a:r>
            <a:r>
              <a:rPr lang="en-GB" altLang="en-US" sz="2000" i="1" dirty="0">
                <a:solidFill>
                  <a:srgbClr val="808080"/>
                </a:solidFill>
                <a:cs typeface="Arial" panose="020B0604020202020204" pitchFamily="34" charset="0"/>
              </a:rPr>
              <a:t>Delphinus delphis</a:t>
            </a:r>
            <a:r>
              <a:rPr lang="en-GB" altLang="en-US" sz="2000" dirty="0">
                <a:solidFill>
                  <a:srgbClr val="808080"/>
                </a:solidFill>
                <a:cs typeface="Arial" panose="020B0604020202020204" pitchFamily="34" charset="0"/>
              </a:rPr>
              <a:t>), are subject to an important level of bycatch at the EU level, threatening the sustainability of their </a:t>
            </a:r>
            <a:r>
              <a:rPr lang="en-GB" altLang="en-US" sz="2000" dirty="0" smtClean="0">
                <a:solidFill>
                  <a:srgbClr val="808080"/>
                </a:solidFill>
                <a:cs typeface="Arial" panose="020B0604020202020204" pitchFamily="34" charset="0"/>
              </a:rPr>
              <a:t>populations.</a:t>
            </a:r>
            <a:endParaRPr lang="en-GB" altLang="en-US" sz="2000" dirty="0">
              <a:solidFill>
                <a:srgbClr val="808080"/>
              </a:solidFill>
              <a:cs typeface="Arial" panose="020B0604020202020204" pitchFamily="34" charset="0"/>
            </a:endParaRPr>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13</a:t>
            </a:fld>
            <a:endParaRPr lang="en-GB" altLang="en-US" sz="1200">
              <a:solidFill>
                <a:schemeClr val="bg1"/>
              </a:solidFill>
            </a:endParaRPr>
          </a:p>
        </p:txBody>
      </p:sp>
    </p:spTree>
    <p:extLst>
      <p:ext uri="{BB962C8B-B14F-4D97-AF65-F5344CB8AC3E}">
        <p14:creationId xmlns:p14="http://schemas.microsoft.com/office/powerpoint/2010/main" val="56911269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dirty="0">
                <a:solidFill>
                  <a:srgbClr val="808080"/>
                </a:solidFill>
                <a:latin typeface="Arial Black" panose="020B0604020202020204" pitchFamily="34" charset="0"/>
              </a:rPr>
              <a:t>4. </a:t>
            </a:r>
            <a:r>
              <a:rPr lang="en-GB" altLang="en-US" sz="2400" dirty="0">
                <a:solidFill>
                  <a:srgbClr val="808080"/>
                </a:solidFill>
                <a:latin typeface="Arial Black" panose="020B0604020202020204" pitchFamily="34" charset="0"/>
              </a:rPr>
              <a:t>Minimising the interactions with marine protected species (2)</a:t>
            </a:r>
          </a:p>
        </p:txBody>
      </p:sp>
      <p:sp>
        <p:nvSpPr>
          <p:cNvPr id="7171" name="Content Placeholder 2">
            <a:extLst>
              <a:ext uri="{FF2B5EF4-FFF2-40B4-BE49-F238E27FC236}">
                <a16:creationId xmlns:a16="http://schemas.microsoft.com/office/drawing/2014/main" id="{A82C1926-1C29-C750-21C7-5BF76E06CFDE}"/>
              </a:ext>
            </a:extLst>
          </p:cNvPr>
          <p:cNvSpPr>
            <a:spLocks noGrp="1"/>
          </p:cNvSpPr>
          <p:nvPr>
            <p:ph idx="1"/>
          </p:nvPr>
        </p:nvSpPr>
        <p:spPr>
          <a:xfrm>
            <a:off x="323850" y="1988840"/>
            <a:ext cx="8374063" cy="4248448"/>
          </a:xfrm>
        </p:spPr>
        <p:txBody>
          <a:bodyPr/>
          <a:lstStyle/>
          <a:p>
            <a:pPr marL="0" indent="0" eaLnBrk="1" hangingPunct="1">
              <a:lnSpc>
                <a:spcPct val="90000"/>
              </a:lnSpc>
              <a:spcBef>
                <a:spcPct val="0"/>
              </a:spcBef>
              <a:buClr>
                <a:srgbClr val="333399"/>
              </a:buClr>
              <a:buNone/>
            </a:pPr>
            <a:r>
              <a:rPr lang="en-GB" altLang="en-US" sz="2000" dirty="0">
                <a:solidFill>
                  <a:srgbClr val="333399"/>
                </a:solidFill>
                <a:latin typeface="Arial Black" panose="020B0604020202020204" pitchFamily="34" charset="0"/>
              </a:rPr>
              <a:t>Managing bycatch of marine protected species:</a:t>
            </a: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Hierarchical approach for </a:t>
            </a:r>
            <a:r>
              <a:rPr lang="en-GB" altLang="en-US" sz="2000" b="1" dirty="0">
                <a:solidFill>
                  <a:srgbClr val="808080"/>
                </a:solidFill>
                <a:cs typeface="Arial" panose="020B0604020202020204" pitchFamily="34" charset="0"/>
              </a:rPr>
              <a:t>bycatch </a:t>
            </a:r>
            <a:r>
              <a:rPr lang="en-GB" altLang="en-US" sz="2000" b="1" dirty="0" smtClean="0">
                <a:solidFill>
                  <a:srgbClr val="808080"/>
                </a:solidFill>
                <a:cs typeface="Arial" panose="020B0604020202020204" pitchFamily="34" charset="0"/>
              </a:rPr>
              <a:t>mitigation:</a:t>
            </a:r>
            <a:endParaRPr lang="en-GB" altLang="en-US" sz="2000" b="1" dirty="0">
              <a:solidFill>
                <a:srgbClr val="808080"/>
              </a:solidFill>
              <a:cs typeface="Arial" panose="020B0604020202020204" pitchFamily="34" charset="0"/>
            </a:endParaRPr>
          </a:p>
          <a:p>
            <a:pPr lvl="1"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(1) reducing the spatiotemporal overlap between cetaceans and fishing operations to minimise encounters;</a:t>
            </a:r>
          </a:p>
          <a:p>
            <a:pPr lvl="1"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(2) deterring cetaceans from the gear or reducing their ability to perceive, locate, or access bait or </a:t>
            </a:r>
            <a:r>
              <a:rPr lang="en-GB" altLang="en-US" sz="2000" dirty="0" smtClean="0">
                <a:solidFill>
                  <a:srgbClr val="808080"/>
                </a:solidFill>
                <a:cs typeface="Arial" panose="020B0604020202020204" pitchFamily="34" charset="0"/>
              </a:rPr>
              <a:t>catch;</a:t>
            </a:r>
            <a:endParaRPr lang="en-GB" altLang="en-US" sz="2000" dirty="0">
              <a:solidFill>
                <a:srgbClr val="808080"/>
              </a:solidFill>
              <a:cs typeface="Arial" panose="020B0604020202020204" pitchFamily="34" charset="0"/>
            </a:endParaRPr>
          </a:p>
          <a:p>
            <a:pPr lvl="1"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(3) reducing the probability of injury and mortality despite becoming hooked or </a:t>
            </a:r>
            <a:r>
              <a:rPr lang="en-GB" altLang="en-US" sz="2000" dirty="0" smtClean="0">
                <a:solidFill>
                  <a:srgbClr val="808080"/>
                </a:solidFill>
                <a:cs typeface="Arial" panose="020B0604020202020204" pitchFamily="34" charset="0"/>
              </a:rPr>
              <a:t>entangled.</a:t>
            </a: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b="1" dirty="0">
                <a:solidFill>
                  <a:srgbClr val="808080"/>
                </a:solidFill>
                <a:cs typeface="Arial" panose="020B0604020202020204" pitchFamily="34" charset="0"/>
              </a:rPr>
              <a:t>Spatial measures </a:t>
            </a:r>
            <a:r>
              <a:rPr lang="en-GB" altLang="en-US" sz="2000" dirty="0">
                <a:solidFill>
                  <a:srgbClr val="808080"/>
                </a:solidFill>
                <a:cs typeface="Arial" panose="020B0604020202020204" pitchFamily="34" charset="0"/>
              </a:rPr>
              <a:t>designed to avoid the overlap of fisheries and cetaceans are the only measures able to eliminate the problem of bycatch.</a:t>
            </a:r>
          </a:p>
          <a:p>
            <a:pPr eaLnBrk="1" hangingPunct="1">
              <a:lnSpc>
                <a:spcPct val="90000"/>
              </a:lnSpc>
              <a:spcBef>
                <a:spcPct val="0"/>
              </a:spcBef>
              <a:buClr>
                <a:srgbClr val="333399"/>
              </a:buClr>
              <a:buFont typeface="Wingdings" pitchFamily="2" charset="2"/>
              <a:buChar char="§"/>
            </a:pPr>
            <a:r>
              <a:rPr lang="en-GB" altLang="en-US" sz="2000" b="1" dirty="0">
                <a:solidFill>
                  <a:srgbClr val="808080"/>
                </a:solidFill>
                <a:cs typeface="Arial" panose="020B0604020202020204" pitchFamily="34" charset="0"/>
              </a:rPr>
              <a:t>Technical measures </a:t>
            </a:r>
            <a:r>
              <a:rPr lang="en-GB" altLang="en-US" sz="2000" dirty="0">
                <a:solidFill>
                  <a:srgbClr val="808080"/>
                </a:solidFill>
                <a:cs typeface="Arial" panose="020B0604020202020204" pitchFamily="34" charset="0"/>
              </a:rPr>
              <a:t>designed to limit accidental catch are most of the time species-specific and do not avoid all bycatch. </a:t>
            </a: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New and promising </a:t>
            </a:r>
            <a:r>
              <a:rPr lang="en-GB" altLang="en-US" sz="2000" b="1" dirty="0">
                <a:solidFill>
                  <a:srgbClr val="808080"/>
                </a:solidFill>
                <a:cs typeface="Arial" panose="020B0604020202020204" pitchFamily="34" charset="0"/>
              </a:rPr>
              <a:t>innovations </a:t>
            </a:r>
            <a:r>
              <a:rPr lang="en-GB" altLang="en-US" sz="2000" dirty="0">
                <a:solidFill>
                  <a:srgbClr val="808080"/>
                </a:solidFill>
                <a:cs typeface="Arial" panose="020B0604020202020204" pitchFamily="34" charset="0"/>
              </a:rPr>
              <a:t>are currently </a:t>
            </a:r>
            <a:r>
              <a:rPr lang="en-GB" altLang="en-US" sz="2000" dirty="0" smtClean="0">
                <a:solidFill>
                  <a:srgbClr val="808080"/>
                </a:solidFill>
                <a:cs typeface="Arial" panose="020B0604020202020204" pitchFamily="34" charset="0"/>
              </a:rPr>
              <a:t>developed.</a:t>
            </a: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endParaRPr lang="en-GB" altLang="en-US" sz="2000" dirty="0">
              <a:solidFill>
                <a:srgbClr val="808080"/>
              </a:solidFill>
              <a:cs typeface="Arial" panose="020B0604020202020204" pitchFamily="34" charset="0"/>
            </a:endParaRPr>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14</a:t>
            </a:fld>
            <a:endParaRPr lang="en-GB" altLang="en-US" sz="1200">
              <a:solidFill>
                <a:schemeClr val="bg1"/>
              </a:solidFill>
            </a:endParaRPr>
          </a:p>
        </p:txBody>
      </p:sp>
    </p:spTree>
    <p:extLst>
      <p:ext uri="{BB962C8B-B14F-4D97-AF65-F5344CB8AC3E}">
        <p14:creationId xmlns:p14="http://schemas.microsoft.com/office/powerpoint/2010/main" val="58883855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dirty="0">
                <a:solidFill>
                  <a:srgbClr val="808080"/>
                </a:solidFill>
                <a:latin typeface="Arial Black" panose="020B0604020202020204" pitchFamily="34" charset="0"/>
              </a:rPr>
              <a:t>5. Recommendations (1)</a:t>
            </a:r>
            <a:endParaRPr lang="en-GB" altLang="en-US" sz="2400" dirty="0">
              <a:solidFill>
                <a:srgbClr val="808080"/>
              </a:solidFill>
              <a:latin typeface="Arial Black" panose="020B0604020202020204" pitchFamily="34" charset="0"/>
            </a:endParaRPr>
          </a:p>
        </p:txBody>
      </p:sp>
      <p:sp>
        <p:nvSpPr>
          <p:cNvPr id="7171" name="Content Placeholder 2">
            <a:extLst>
              <a:ext uri="{FF2B5EF4-FFF2-40B4-BE49-F238E27FC236}">
                <a16:creationId xmlns:a16="http://schemas.microsoft.com/office/drawing/2014/main" id="{A82C1926-1C29-C750-21C7-5BF76E06CFDE}"/>
              </a:ext>
            </a:extLst>
          </p:cNvPr>
          <p:cNvSpPr>
            <a:spLocks noGrp="1"/>
          </p:cNvSpPr>
          <p:nvPr>
            <p:ph idx="1"/>
          </p:nvPr>
        </p:nvSpPr>
        <p:spPr>
          <a:xfrm>
            <a:off x="323850" y="1628801"/>
            <a:ext cx="8374063" cy="4608488"/>
          </a:xfrm>
        </p:spPr>
        <p:txBody>
          <a:bodyPr/>
          <a:lstStyle/>
          <a:p>
            <a:pPr marL="0" indent="0" eaLnBrk="1" hangingPunct="1">
              <a:lnSpc>
                <a:spcPct val="90000"/>
              </a:lnSpc>
              <a:spcBef>
                <a:spcPct val="0"/>
              </a:spcBef>
              <a:buClr>
                <a:srgbClr val="333399"/>
              </a:buClr>
              <a:buNone/>
            </a:pPr>
            <a:r>
              <a:rPr lang="en-GB" altLang="en-US" sz="2000" dirty="0">
                <a:solidFill>
                  <a:srgbClr val="333399"/>
                </a:solidFill>
                <a:latin typeface="Arial Black" panose="020B0604020202020204" pitchFamily="34" charset="0"/>
              </a:rPr>
              <a:t>Climate and environmental changes:</a:t>
            </a: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Reinforcing the </a:t>
            </a:r>
            <a:r>
              <a:rPr lang="en-GB" altLang="en-US" sz="1900" b="1" dirty="0">
                <a:solidFill>
                  <a:srgbClr val="808080"/>
                </a:solidFill>
                <a:cs typeface="Arial" panose="020B0604020202020204" pitchFamily="34" charset="0"/>
              </a:rPr>
              <a:t>coordination between Member States </a:t>
            </a:r>
            <a:r>
              <a:rPr lang="en-GB" altLang="en-US" sz="1900" dirty="0">
                <a:solidFill>
                  <a:srgbClr val="808080"/>
                </a:solidFill>
                <a:cs typeface="Arial" panose="020B0604020202020204" pitchFamily="34" charset="0"/>
              </a:rPr>
              <a:t>to develop coherent </a:t>
            </a:r>
            <a:r>
              <a:rPr lang="en-GB" altLang="en-US" sz="1900" b="1" dirty="0">
                <a:solidFill>
                  <a:srgbClr val="808080"/>
                </a:solidFill>
                <a:cs typeface="Arial" panose="020B0604020202020204" pitchFamily="34" charset="0"/>
              </a:rPr>
              <a:t>Marine Spatial </a:t>
            </a:r>
            <a:r>
              <a:rPr lang="en-GB" altLang="en-US" sz="1900" b="1" dirty="0" smtClean="0">
                <a:solidFill>
                  <a:srgbClr val="808080"/>
                </a:solidFill>
                <a:cs typeface="Arial" panose="020B0604020202020204" pitchFamily="34" charset="0"/>
              </a:rPr>
              <a:t>Plans.</a:t>
            </a:r>
            <a:endParaRPr lang="en-GB" altLang="en-US" sz="1900" b="1"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Recognising that </a:t>
            </a:r>
            <a:r>
              <a:rPr lang="en-GB" altLang="en-US" sz="1900" b="1" dirty="0">
                <a:solidFill>
                  <a:srgbClr val="808080"/>
                </a:solidFill>
                <a:cs typeface="Arial" panose="020B0604020202020204" pitchFamily="34" charset="0"/>
              </a:rPr>
              <a:t>industrial activities </a:t>
            </a:r>
            <a:r>
              <a:rPr lang="en-GB" altLang="en-US" sz="1900" dirty="0">
                <a:solidFill>
                  <a:srgbClr val="808080"/>
                </a:solidFill>
                <a:cs typeface="Arial" panose="020B0604020202020204" pitchFamily="34" charset="0"/>
              </a:rPr>
              <a:t>are </a:t>
            </a:r>
            <a:r>
              <a:rPr lang="en-GB" altLang="en-US" sz="1900" b="1" dirty="0">
                <a:solidFill>
                  <a:srgbClr val="808080"/>
                </a:solidFill>
                <a:cs typeface="Arial" panose="020B0604020202020204" pitchFamily="34" charset="0"/>
              </a:rPr>
              <a:t>not compatible </a:t>
            </a:r>
            <a:r>
              <a:rPr lang="en-GB" altLang="en-US" sz="1900" dirty="0">
                <a:solidFill>
                  <a:srgbClr val="808080"/>
                </a:solidFill>
                <a:cs typeface="Arial" panose="020B0604020202020204" pitchFamily="34" charset="0"/>
              </a:rPr>
              <a:t>with </a:t>
            </a:r>
            <a:r>
              <a:rPr lang="en-GB" altLang="en-US" sz="1900" b="1" dirty="0">
                <a:solidFill>
                  <a:srgbClr val="808080"/>
                </a:solidFill>
                <a:cs typeface="Arial" panose="020B0604020202020204" pitchFamily="34" charset="0"/>
              </a:rPr>
              <a:t>marine biodiversity conservation</a:t>
            </a:r>
            <a:r>
              <a:rPr lang="en-GB" altLang="en-US" sz="1900" dirty="0">
                <a:solidFill>
                  <a:srgbClr val="808080"/>
                </a:solidFill>
                <a:cs typeface="Arial" panose="020B0604020202020204" pitchFamily="34" charset="0"/>
              </a:rPr>
              <a:t>.</a:t>
            </a: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Supporting </a:t>
            </a:r>
            <a:r>
              <a:rPr lang="en-GB" altLang="en-US" sz="1900" b="1" dirty="0">
                <a:solidFill>
                  <a:srgbClr val="808080"/>
                </a:solidFill>
                <a:cs typeface="Arial" panose="020B0604020202020204" pitchFamily="34" charset="0"/>
              </a:rPr>
              <a:t>research</a:t>
            </a:r>
            <a:r>
              <a:rPr lang="en-GB" altLang="en-US" sz="1900" dirty="0">
                <a:solidFill>
                  <a:srgbClr val="808080"/>
                </a:solidFill>
                <a:cs typeface="Arial" panose="020B0604020202020204" pitchFamily="34" charset="0"/>
              </a:rPr>
              <a:t> activities to elicit the </a:t>
            </a:r>
            <a:r>
              <a:rPr lang="en-GB" altLang="en-US" sz="1900" b="1" dirty="0">
                <a:solidFill>
                  <a:srgbClr val="808080"/>
                </a:solidFill>
                <a:cs typeface="Arial" panose="020B0604020202020204" pitchFamily="34" charset="0"/>
              </a:rPr>
              <a:t>preferences in the use of marine space</a:t>
            </a:r>
            <a:r>
              <a:rPr lang="en-GB" altLang="en-US" sz="1900" dirty="0">
                <a:solidFill>
                  <a:srgbClr val="808080"/>
                </a:solidFill>
                <a:cs typeface="Arial" panose="020B0604020202020204" pitchFamily="34" charset="0"/>
              </a:rPr>
              <a:t>, to define the place of each industry better.</a:t>
            </a: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Developing research to assess the</a:t>
            </a:r>
            <a:r>
              <a:rPr lang="en-GB" altLang="en-US" sz="1900" b="1" dirty="0">
                <a:solidFill>
                  <a:srgbClr val="808080"/>
                </a:solidFill>
                <a:cs typeface="Arial" panose="020B0604020202020204" pitchFamily="34" charset="0"/>
              </a:rPr>
              <a:t> cumulative effects of multiple offshore wind farms on marine </a:t>
            </a:r>
            <a:r>
              <a:rPr lang="en-GB" altLang="en-US" sz="1900" b="1" dirty="0" smtClean="0">
                <a:solidFill>
                  <a:srgbClr val="808080"/>
                </a:solidFill>
                <a:cs typeface="Arial" panose="020B0604020202020204" pitchFamily="34" charset="0"/>
              </a:rPr>
              <a:t>biodiversity.</a:t>
            </a:r>
            <a:endParaRPr lang="en-GB" altLang="en-US" sz="1900" b="1"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Supporting research to identify key features at the sea basin level to </a:t>
            </a:r>
            <a:r>
              <a:rPr lang="en-GB" altLang="en-US" sz="1900" b="1" dirty="0">
                <a:solidFill>
                  <a:srgbClr val="808080"/>
                </a:solidFill>
                <a:cs typeface="Arial" panose="020B0604020202020204" pitchFamily="34" charset="0"/>
              </a:rPr>
              <a:t>avoid disruptions between MPAs </a:t>
            </a:r>
            <a:r>
              <a:rPr lang="en-GB" altLang="en-US" sz="1900" dirty="0">
                <a:solidFill>
                  <a:srgbClr val="808080"/>
                </a:solidFill>
                <a:cs typeface="Arial" panose="020B0604020202020204" pitchFamily="34" charset="0"/>
              </a:rPr>
              <a:t>due to offshore </a:t>
            </a:r>
            <a:r>
              <a:rPr lang="en-GB" altLang="en-US" sz="1900" dirty="0" smtClean="0">
                <a:solidFill>
                  <a:srgbClr val="808080"/>
                </a:solidFill>
                <a:cs typeface="Arial" panose="020B0604020202020204" pitchFamily="34" charset="0"/>
              </a:rPr>
              <a:t>developments.</a:t>
            </a:r>
            <a:endParaRPr lang="en-GB" altLang="en-US" sz="19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Embracing systematic and </a:t>
            </a:r>
            <a:r>
              <a:rPr lang="en-GB" altLang="en-US" sz="1900" b="1" dirty="0">
                <a:solidFill>
                  <a:srgbClr val="808080"/>
                </a:solidFill>
                <a:cs typeface="Arial" panose="020B0604020202020204" pitchFamily="34" charset="0"/>
              </a:rPr>
              <a:t>participatory planning </a:t>
            </a:r>
            <a:r>
              <a:rPr lang="en-GB" altLang="en-US" sz="1900" dirty="0">
                <a:solidFill>
                  <a:srgbClr val="808080"/>
                </a:solidFill>
                <a:cs typeface="Arial" panose="020B0604020202020204" pitchFamily="34" charset="0"/>
              </a:rPr>
              <a:t>approaches for effectively integrating spatial protection with multi-use fishing, aquaculture and offshore wind farms.</a:t>
            </a: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Developing support measures for the fishing industry to be able to access insurance policies allowing them to fish inside offshore wind farms under conditions.</a:t>
            </a:r>
          </a:p>
          <a:p>
            <a:pPr eaLnBrk="1" hangingPunct="1">
              <a:lnSpc>
                <a:spcPct val="90000"/>
              </a:lnSpc>
              <a:spcBef>
                <a:spcPct val="0"/>
              </a:spcBef>
              <a:buClr>
                <a:srgbClr val="333399"/>
              </a:buClr>
              <a:buFont typeface="Wingdings" pitchFamily="2" charset="2"/>
              <a:buChar char="§"/>
            </a:pPr>
            <a:endParaRPr lang="en-GB" altLang="en-US" sz="2000" dirty="0">
              <a:solidFill>
                <a:srgbClr val="808080"/>
              </a:solidFill>
              <a:cs typeface="Arial" panose="020B0604020202020204" pitchFamily="34" charset="0"/>
            </a:endParaRPr>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15</a:t>
            </a:fld>
            <a:endParaRPr lang="en-GB" altLang="en-US" sz="1200">
              <a:solidFill>
                <a:schemeClr val="bg1"/>
              </a:solidFill>
            </a:endParaRPr>
          </a:p>
        </p:txBody>
      </p:sp>
    </p:spTree>
    <p:extLst>
      <p:ext uri="{BB962C8B-B14F-4D97-AF65-F5344CB8AC3E}">
        <p14:creationId xmlns:p14="http://schemas.microsoft.com/office/powerpoint/2010/main" val="101700862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dirty="0">
                <a:solidFill>
                  <a:srgbClr val="808080"/>
                </a:solidFill>
                <a:latin typeface="Arial Black" panose="020B0604020202020204" pitchFamily="34" charset="0"/>
              </a:rPr>
              <a:t>5. Recommendations (2)</a:t>
            </a:r>
            <a:endParaRPr lang="en-GB" altLang="en-US" sz="2400" dirty="0">
              <a:solidFill>
                <a:srgbClr val="808080"/>
              </a:solidFill>
              <a:latin typeface="Arial Black" panose="020B0604020202020204" pitchFamily="34" charset="0"/>
            </a:endParaRPr>
          </a:p>
        </p:txBody>
      </p:sp>
      <p:sp>
        <p:nvSpPr>
          <p:cNvPr id="7171" name="Content Placeholder 2">
            <a:extLst>
              <a:ext uri="{FF2B5EF4-FFF2-40B4-BE49-F238E27FC236}">
                <a16:creationId xmlns:a16="http://schemas.microsoft.com/office/drawing/2014/main" id="{A82C1926-1C29-C750-21C7-5BF76E06CFDE}"/>
              </a:ext>
            </a:extLst>
          </p:cNvPr>
          <p:cNvSpPr>
            <a:spLocks noGrp="1"/>
          </p:cNvSpPr>
          <p:nvPr>
            <p:ph idx="1"/>
          </p:nvPr>
        </p:nvSpPr>
        <p:spPr>
          <a:xfrm>
            <a:off x="323850" y="1628801"/>
            <a:ext cx="8374063" cy="4608488"/>
          </a:xfrm>
        </p:spPr>
        <p:txBody>
          <a:bodyPr/>
          <a:lstStyle/>
          <a:p>
            <a:pPr marL="0" indent="0" eaLnBrk="1" hangingPunct="1">
              <a:lnSpc>
                <a:spcPct val="90000"/>
              </a:lnSpc>
              <a:spcBef>
                <a:spcPct val="0"/>
              </a:spcBef>
              <a:buClr>
                <a:srgbClr val="333399"/>
              </a:buClr>
              <a:buNone/>
            </a:pPr>
            <a:r>
              <a:rPr lang="en-GB" altLang="en-US" sz="2000" dirty="0">
                <a:solidFill>
                  <a:srgbClr val="333399"/>
                </a:solidFill>
                <a:latin typeface="Arial Black" panose="020B0604020202020204" pitchFamily="34" charset="0"/>
              </a:rPr>
              <a:t>Regarding the interactions of fishing activities and protected species</a:t>
            </a: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Reinforcing all </a:t>
            </a:r>
            <a:r>
              <a:rPr lang="en-GB" altLang="en-US" sz="1900" b="1" dirty="0">
                <a:solidFill>
                  <a:srgbClr val="808080"/>
                </a:solidFill>
                <a:cs typeface="Arial" panose="020B0604020202020204" pitchFamily="34" charset="0"/>
              </a:rPr>
              <a:t>direct observation programmes </a:t>
            </a:r>
            <a:r>
              <a:rPr lang="en-GB" altLang="en-US" sz="1900" dirty="0">
                <a:solidFill>
                  <a:srgbClr val="808080"/>
                </a:solidFill>
                <a:cs typeface="Arial" panose="020B0604020202020204" pitchFamily="34" charset="0"/>
              </a:rPr>
              <a:t>to allow population evaluations on a more frequent basis.</a:t>
            </a: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Improving the </a:t>
            </a:r>
            <a:r>
              <a:rPr lang="en-GB" altLang="en-US" sz="1900" b="1" dirty="0">
                <a:solidFill>
                  <a:srgbClr val="808080"/>
                </a:solidFill>
                <a:cs typeface="Arial" panose="020B0604020202020204" pitchFamily="34" charset="0"/>
              </a:rPr>
              <a:t>EU-DCMAP</a:t>
            </a:r>
            <a:r>
              <a:rPr lang="en-GB" altLang="en-US" sz="1900" dirty="0">
                <a:solidFill>
                  <a:srgbClr val="808080"/>
                </a:solidFill>
                <a:cs typeface="Arial" panose="020B0604020202020204" pitchFamily="34" charset="0"/>
              </a:rPr>
              <a:t> to impose </a:t>
            </a:r>
            <a:r>
              <a:rPr lang="en-GB" altLang="en-US" sz="1900" b="1" dirty="0">
                <a:solidFill>
                  <a:srgbClr val="808080"/>
                </a:solidFill>
                <a:cs typeface="Arial" panose="020B0604020202020204" pitchFamily="34" charset="0"/>
              </a:rPr>
              <a:t>better sampling of segments at risk of bycatch</a:t>
            </a:r>
            <a:r>
              <a:rPr lang="en-GB" altLang="en-US" sz="1900" dirty="0">
                <a:solidFill>
                  <a:srgbClr val="808080"/>
                </a:solidFill>
                <a:cs typeface="Arial" panose="020B0604020202020204" pitchFamily="34" charset="0"/>
              </a:rPr>
              <a:t> of protected species (cetaceans, turtles, sea birds).</a:t>
            </a: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Supporting </a:t>
            </a:r>
            <a:r>
              <a:rPr lang="en-GB" altLang="en-US" sz="1900" b="1" dirty="0">
                <a:solidFill>
                  <a:srgbClr val="808080"/>
                </a:solidFill>
                <a:cs typeface="Arial" panose="020B0604020202020204" pitchFamily="34" charset="0"/>
              </a:rPr>
              <a:t>research activities </a:t>
            </a:r>
            <a:r>
              <a:rPr lang="en-GB" altLang="en-US" sz="1900" dirty="0">
                <a:solidFill>
                  <a:srgbClr val="808080"/>
                </a:solidFill>
                <a:cs typeface="Arial" panose="020B0604020202020204" pitchFamily="34" charset="0"/>
              </a:rPr>
              <a:t>in remote </a:t>
            </a:r>
            <a:r>
              <a:rPr lang="en-GB" altLang="en-US" sz="1900" b="1" dirty="0">
                <a:solidFill>
                  <a:srgbClr val="808080"/>
                </a:solidFill>
                <a:cs typeface="Arial" panose="020B0604020202020204" pitchFamily="34" charset="0"/>
              </a:rPr>
              <a:t>electronic monitoring systems </a:t>
            </a:r>
            <a:r>
              <a:rPr lang="en-GB" altLang="en-US" sz="1900" dirty="0">
                <a:solidFill>
                  <a:srgbClr val="808080"/>
                </a:solidFill>
                <a:cs typeface="Arial" panose="020B0604020202020204" pitchFamily="34" charset="0"/>
              </a:rPr>
              <a:t>to improve the information about bycatch of protected species.</a:t>
            </a: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Supporting </a:t>
            </a:r>
            <a:r>
              <a:rPr lang="en-GB" altLang="en-US" sz="1900" b="1" dirty="0">
                <a:solidFill>
                  <a:srgbClr val="808080"/>
                </a:solidFill>
                <a:cs typeface="Arial" panose="020B0604020202020204" pitchFamily="34" charset="0"/>
              </a:rPr>
              <a:t>research</a:t>
            </a:r>
            <a:r>
              <a:rPr lang="en-GB" altLang="en-US" sz="1900" dirty="0">
                <a:solidFill>
                  <a:srgbClr val="808080"/>
                </a:solidFill>
                <a:cs typeface="Arial" panose="020B0604020202020204" pitchFamily="34" charset="0"/>
              </a:rPr>
              <a:t> activities in identifying </a:t>
            </a:r>
            <a:r>
              <a:rPr lang="en-GB" altLang="en-US" sz="1900" b="1" dirty="0">
                <a:solidFill>
                  <a:srgbClr val="808080"/>
                </a:solidFill>
                <a:cs typeface="Arial" panose="020B0604020202020204" pitchFamily="34" charset="0"/>
              </a:rPr>
              <a:t>new deterrent and avoidance techniques</a:t>
            </a:r>
            <a:r>
              <a:rPr lang="en-GB" altLang="en-US" sz="1900" dirty="0">
                <a:solidFill>
                  <a:srgbClr val="808080"/>
                </a:solidFill>
                <a:cs typeface="Arial" panose="020B0604020202020204" pitchFamily="34" charset="0"/>
              </a:rPr>
              <a:t>, as most of them are species and gear-specific.</a:t>
            </a: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Raising awareness of the </a:t>
            </a:r>
            <a:r>
              <a:rPr lang="en-GB" altLang="en-US" sz="1900" b="1" dirty="0">
                <a:solidFill>
                  <a:srgbClr val="808080"/>
                </a:solidFill>
                <a:cs typeface="Arial" panose="020B0604020202020204" pitchFamily="34" charset="0"/>
              </a:rPr>
              <a:t>importance for fishers to report bycatch </a:t>
            </a:r>
            <a:r>
              <a:rPr lang="en-GB" altLang="en-US" sz="1900" dirty="0">
                <a:solidFill>
                  <a:srgbClr val="808080"/>
                </a:solidFill>
                <a:cs typeface="Arial" panose="020B0604020202020204" pitchFamily="34" charset="0"/>
              </a:rPr>
              <a:t>of protected species.</a:t>
            </a:r>
          </a:p>
          <a:p>
            <a:pPr eaLnBrk="1" hangingPunct="1">
              <a:lnSpc>
                <a:spcPct val="90000"/>
              </a:lnSpc>
              <a:spcBef>
                <a:spcPct val="0"/>
              </a:spcBef>
              <a:buClr>
                <a:srgbClr val="333399"/>
              </a:buClr>
              <a:buFont typeface="Wingdings" pitchFamily="2" charset="2"/>
              <a:buChar char="§"/>
            </a:pPr>
            <a:r>
              <a:rPr lang="en-GB" altLang="en-US" sz="1900" dirty="0">
                <a:solidFill>
                  <a:srgbClr val="808080"/>
                </a:solidFill>
                <a:cs typeface="Arial" panose="020B0604020202020204" pitchFamily="34" charset="0"/>
              </a:rPr>
              <a:t>Providing </a:t>
            </a:r>
            <a:r>
              <a:rPr lang="en-GB" altLang="en-US" sz="1900" b="1" dirty="0">
                <a:solidFill>
                  <a:srgbClr val="808080"/>
                </a:solidFill>
                <a:cs typeface="Arial" panose="020B0604020202020204" pitchFamily="34" charset="0"/>
              </a:rPr>
              <a:t>adequate training </a:t>
            </a:r>
            <a:r>
              <a:rPr lang="en-GB" altLang="en-US" sz="1900" dirty="0">
                <a:solidFill>
                  <a:srgbClr val="808080"/>
                </a:solidFill>
                <a:cs typeface="Arial" panose="020B0604020202020204" pitchFamily="34" charset="0"/>
              </a:rPr>
              <a:t>to fishers </a:t>
            </a:r>
            <a:r>
              <a:rPr lang="en-GB" altLang="en-US" sz="1900" dirty="0" smtClean="0">
                <a:solidFill>
                  <a:srgbClr val="808080"/>
                </a:solidFill>
                <a:cs typeface="Arial" panose="020B0604020202020204" pitchFamily="34" charset="0"/>
              </a:rPr>
              <a:t>for:</a:t>
            </a:r>
            <a:endParaRPr lang="en-GB" altLang="en-US" sz="1900" dirty="0">
              <a:solidFill>
                <a:srgbClr val="808080"/>
              </a:solidFill>
              <a:cs typeface="Arial" panose="020B0604020202020204" pitchFamily="34" charset="0"/>
            </a:endParaRPr>
          </a:p>
          <a:p>
            <a:pPr lvl="1" eaLnBrk="1" hangingPunct="1">
              <a:lnSpc>
                <a:spcPct val="90000"/>
              </a:lnSpc>
              <a:spcBef>
                <a:spcPct val="0"/>
              </a:spcBef>
              <a:buClr>
                <a:srgbClr val="333399"/>
              </a:buClr>
              <a:buFont typeface="Wingdings" pitchFamily="2" charset="2"/>
              <a:buChar char="§"/>
            </a:pPr>
            <a:r>
              <a:rPr lang="en-GB" altLang="en-US" sz="1600" b="1" dirty="0">
                <a:solidFill>
                  <a:srgbClr val="808080"/>
                </a:solidFill>
                <a:cs typeface="Arial" panose="020B0604020202020204" pitchFamily="34" charset="0"/>
              </a:rPr>
              <a:t>using all mitigation measures </a:t>
            </a:r>
            <a:r>
              <a:rPr lang="en-GB" altLang="en-US" sz="1600" dirty="0">
                <a:solidFill>
                  <a:srgbClr val="808080"/>
                </a:solidFill>
                <a:cs typeface="Arial" panose="020B0604020202020204" pitchFamily="34" charset="0"/>
              </a:rPr>
              <a:t>that can be deployed on their gear for minimising the bycatch of protected </a:t>
            </a:r>
            <a:r>
              <a:rPr lang="en-GB" altLang="en-US" sz="1600" dirty="0" smtClean="0">
                <a:solidFill>
                  <a:srgbClr val="808080"/>
                </a:solidFill>
                <a:cs typeface="Arial" panose="020B0604020202020204" pitchFamily="34" charset="0"/>
              </a:rPr>
              <a:t>species;</a:t>
            </a:r>
            <a:endParaRPr lang="en-GB" altLang="en-US" sz="1600" dirty="0">
              <a:solidFill>
                <a:srgbClr val="808080"/>
              </a:solidFill>
              <a:cs typeface="Arial" panose="020B0604020202020204" pitchFamily="34" charset="0"/>
            </a:endParaRPr>
          </a:p>
          <a:p>
            <a:pPr lvl="1" eaLnBrk="1" hangingPunct="1">
              <a:lnSpc>
                <a:spcPct val="90000"/>
              </a:lnSpc>
              <a:spcBef>
                <a:spcPct val="0"/>
              </a:spcBef>
              <a:buClr>
                <a:srgbClr val="333399"/>
              </a:buClr>
              <a:buFont typeface="Wingdings" pitchFamily="2" charset="2"/>
              <a:buChar char="§"/>
            </a:pPr>
            <a:r>
              <a:rPr lang="en-GB" altLang="en-US" sz="1600" b="1" dirty="0">
                <a:solidFill>
                  <a:srgbClr val="808080"/>
                </a:solidFill>
                <a:cs typeface="Arial" panose="020B0604020202020204" pitchFamily="34" charset="0"/>
              </a:rPr>
              <a:t>handling properly protected species </a:t>
            </a:r>
            <a:r>
              <a:rPr lang="en-GB" altLang="en-US" sz="1600" dirty="0">
                <a:solidFill>
                  <a:srgbClr val="808080"/>
                </a:solidFill>
                <a:cs typeface="Arial" panose="020B0604020202020204" pitchFamily="34" charset="0"/>
              </a:rPr>
              <a:t>in the eventuality of a bycatch, to maximise the chances of survival after release.</a:t>
            </a:r>
          </a:p>
          <a:p>
            <a:pPr eaLnBrk="1" hangingPunct="1">
              <a:lnSpc>
                <a:spcPct val="90000"/>
              </a:lnSpc>
              <a:spcBef>
                <a:spcPct val="0"/>
              </a:spcBef>
              <a:buClr>
                <a:srgbClr val="333399"/>
              </a:buClr>
              <a:buFont typeface="Wingdings" pitchFamily="2" charset="2"/>
              <a:buChar char="§"/>
            </a:pPr>
            <a:endParaRPr lang="en-GB" altLang="en-US" sz="19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endParaRPr lang="en-GB" altLang="en-US" sz="2000" dirty="0">
              <a:solidFill>
                <a:srgbClr val="808080"/>
              </a:solidFill>
              <a:cs typeface="Arial" panose="020B0604020202020204" pitchFamily="34" charset="0"/>
            </a:endParaRPr>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16</a:t>
            </a:fld>
            <a:endParaRPr lang="en-GB" altLang="en-US" sz="1200">
              <a:solidFill>
                <a:schemeClr val="bg1"/>
              </a:solidFill>
            </a:endParaRPr>
          </a:p>
        </p:txBody>
      </p:sp>
    </p:spTree>
    <p:extLst>
      <p:ext uri="{BB962C8B-B14F-4D97-AF65-F5344CB8AC3E}">
        <p14:creationId xmlns:p14="http://schemas.microsoft.com/office/powerpoint/2010/main" val="248538927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9B2225F6-76B6-9435-51F9-73589C974C64}"/>
              </a:ext>
            </a:extLst>
          </p:cNvPr>
          <p:cNvSpPr>
            <a:spLocks noGrp="1"/>
          </p:cNvSpPr>
          <p:nvPr>
            <p:ph type="dt" sz="half" idx="10"/>
          </p:nvPr>
        </p:nvSpPr>
        <p:spPr/>
        <p:txBody>
          <a:bodyPr/>
          <a:lstStyle/>
          <a:p>
            <a:pPr>
              <a:defRPr/>
            </a:pPr>
            <a:r>
              <a:rPr lang="hu-HU" dirty="0"/>
              <a:t>2</a:t>
            </a:r>
            <a:r>
              <a:rPr lang="es-ES_tradnl" dirty="0"/>
              <a:t>3</a:t>
            </a:r>
            <a:r>
              <a:rPr lang="hu-HU" dirty="0"/>
              <a:t>/</a:t>
            </a:r>
            <a:r>
              <a:rPr lang="es-ES_tradnl" dirty="0"/>
              <a:t>10</a:t>
            </a:r>
            <a:r>
              <a:rPr lang="hu-HU" dirty="0"/>
              <a:t>/20</a:t>
            </a:r>
            <a:r>
              <a:rPr lang="es-ES_tradnl" dirty="0"/>
              <a:t>23</a:t>
            </a:r>
            <a:endParaRPr lang="en-GB" dirty="0"/>
          </a:p>
        </p:txBody>
      </p:sp>
      <p:sp>
        <p:nvSpPr>
          <p:cNvPr id="5" name="Marcador de pie de página 4">
            <a:extLst>
              <a:ext uri="{FF2B5EF4-FFF2-40B4-BE49-F238E27FC236}">
                <a16:creationId xmlns:a16="http://schemas.microsoft.com/office/drawing/2014/main" id="{85989946-8693-4BFE-1321-FEF78FADA6A0}"/>
              </a:ext>
            </a:extLst>
          </p:cNvPr>
          <p:cNvSpPr>
            <a:spLocks noGrp="1"/>
          </p:cNvSpPr>
          <p:nvPr>
            <p:ph type="ftr" sz="quarter" idx="11"/>
          </p:nvPr>
        </p:nvSpPr>
        <p:spPr/>
        <p:txBody>
          <a:bodyPr/>
          <a:lstStyle/>
          <a:p>
            <a:pPr>
              <a:defRPr/>
            </a:pPr>
            <a:r>
              <a:rPr lang="en-GB" altLang="en-US" dirty="0"/>
              <a:t>Presentation for the Committee on Fisheries (PECH)</a:t>
            </a:r>
          </a:p>
        </p:txBody>
      </p:sp>
      <p:sp>
        <p:nvSpPr>
          <p:cNvPr id="6" name="Marcador de número de diapositiva 5">
            <a:extLst>
              <a:ext uri="{FF2B5EF4-FFF2-40B4-BE49-F238E27FC236}">
                <a16:creationId xmlns:a16="http://schemas.microsoft.com/office/drawing/2014/main" id="{0B9827EC-37B9-E843-E976-4D4E7DCCDCFF}"/>
              </a:ext>
            </a:extLst>
          </p:cNvPr>
          <p:cNvSpPr>
            <a:spLocks noGrp="1"/>
          </p:cNvSpPr>
          <p:nvPr>
            <p:ph type="sldNum" sz="quarter" idx="12"/>
          </p:nvPr>
        </p:nvSpPr>
        <p:spPr/>
        <p:txBody>
          <a:bodyPr/>
          <a:lstStyle/>
          <a:p>
            <a:pPr>
              <a:defRPr/>
            </a:pPr>
            <a:fld id="{51140024-7BBA-422E-807C-63D7B793F243}" type="slidenum">
              <a:rPr lang="en-GB" altLang="en-US" smtClean="0"/>
              <a:pPr>
                <a:defRPr/>
              </a:pPr>
              <a:t>17</a:t>
            </a:fld>
            <a:endParaRPr lang="en-GB" altLang="en-US"/>
          </a:p>
        </p:txBody>
      </p:sp>
      <p:sp>
        <p:nvSpPr>
          <p:cNvPr id="3" name="CuadroTexto 2">
            <a:extLst>
              <a:ext uri="{FF2B5EF4-FFF2-40B4-BE49-F238E27FC236}">
                <a16:creationId xmlns:a16="http://schemas.microsoft.com/office/drawing/2014/main" id="{4574662B-ECF6-4002-8498-AAB0A2448937}"/>
              </a:ext>
            </a:extLst>
          </p:cNvPr>
          <p:cNvSpPr txBox="1"/>
          <p:nvPr/>
        </p:nvSpPr>
        <p:spPr>
          <a:xfrm>
            <a:off x="5988320" y="2890556"/>
            <a:ext cx="2358528" cy="523220"/>
          </a:xfrm>
          <a:prstGeom prst="rect">
            <a:avLst/>
          </a:prstGeom>
          <a:noFill/>
        </p:spPr>
        <p:txBody>
          <a:bodyPr wrap="square">
            <a:spAutoFit/>
          </a:bodyPr>
          <a:lstStyle/>
          <a:p>
            <a:r>
              <a:rPr lang="en-GB" altLang="en-US" sz="2800" dirty="0">
                <a:solidFill>
                  <a:srgbClr val="808080"/>
                </a:solidFill>
              </a:rPr>
              <a:t>Many thanks!</a:t>
            </a:r>
            <a:endParaRPr lang="en-GB" sz="2800" dirty="0"/>
          </a:p>
        </p:txBody>
      </p:sp>
      <p:sp>
        <p:nvSpPr>
          <p:cNvPr id="7" name="CuadroTexto 6">
            <a:extLst>
              <a:ext uri="{FF2B5EF4-FFF2-40B4-BE49-F238E27FC236}">
                <a16:creationId xmlns:a16="http://schemas.microsoft.com/office/drawing/2014/main" id="{18816434-C7EE-0666-BE65-8485AE0D7CD2}"/>
              </a:ext>
            </a:extLst>
          </p:cNvPr>
          <p:cNvSpPr txBox="1"/>
          <p:nvPr/>
        </p:nvSpPr>
        <p:spPr>
          <a:xfrm>
            <a:off x="4355976" y="4149080"/>
            <a:ext cx="4068588" cy="2308324"/>
          </a:xfrm>
          <a:prstGeom prst="rect">
            <a:avLst/>
          </a:prstGeom>
          <a:noFill/>
        </p:spPr>
        <p:txBody>
          <a:bodyPr wrap="square">
            <a:spAutoFit/>
          </a:bodyPr>
          <a:lstStyle/>
          <a:p>
            <a:pPr algn="r"/>
            <a:r>
              <a:rPr lang="en-GB" altLang="en-US" sz="1800" b="1" dirty="0">
                <a:solidFill>
                  <a:srgbClr val="808080"/>
                </a:solidFill>
              </a:rPr>
              <a:t>Contact:</a:t>
            </a:r>
          </a:p>
          <a:p>
            <a:pPr algn="r"/>
            <a:r>
              <a:rPr lang="en-GB" altLang="en-US" sz="1800" dirty="0">
                <a:solidFill>
                  <a:srgbClr val="808080"/>
                </a:solidFill>
              </a:rPr>
              <a:t>Sébastien METZ</a:t>
            </a:r>
          </a:p>
          <a:p>
            <a:pPr algn="r"/>
            <a:r>
              <a:rPr lang="en-GB" sz="1800" dirty="0">
                <a:solidFill>
                  <a:schemeClr val="accent2"/>
                </a:solidFill>
                <a:hlinkClick r:id="rId2">
                  <a:extLst>
                    <a:ext uri="{A12FA001-AC4F-418D-AE19-62706E023703}">
                      <ahyp:hlinkClr xmlns="" xmlns:ahyp="http://schemas.microsoft.com/office/drawing/2018/hyperlinkcolor" val="tx"/>
                    </a:ext>
                  </a:extLst>
                </a:hlinkClick>
              </a:rPr>
              <a:t>s_metz@sakana-consultants.com</a:t>
            </a:r>
            <a:r>
              <a:rPr lang="en-GB" sz="1800" dirty="0">
                <a:solidFill>
                  <a:schemeClr val="accent2"/>
                </a:solidFill>
              </a:rPr>
              <a:t> </a:t>
            </a:r>
          </a:p>
          <a:p>
            <a:pPr algn="r"/>
            <a:endParaRPr lang="en-GB" sz="1800" dirty="0">
              <a:solidFill>
                <a:schemeClr val="accent2"/>
              </a:solidFill>
            </a:endParaRPr>
          </a:p>
          <a:p>
            <a:pPr algn="r"/>
            <a:r>
              <a:rPr lang="en-GB" sz="1800" dirty="0">
                <a:solidFill>
                  <a:schemeClr val="accent2"/>
                </a:solidFill>
                <a:hlinkClick r:id="rId3">
                  <a:extLst>
                    <a:ext uri="{A12FA001-AC4F-418D-AE19-62706E023703}">
                      <ahyp:hlinkClr xmlns="" xmlns:ahyp="http://schemas.microsoft.com/office/drawing/2018/hyperlinkcolor" val="tx"/>
                    </a:ext>
                  </a:extLst>
                </a:hlinkClick>
              </a:rPr>
              <a:t>https://www.sakana-consultants.com</a:t>
            </a:r>
            <a:endParaRPr lang="en-GB" sz="1800" dirty="0">
              <a:solidFill>
                <a:schemeClr val="accent2"/>
              </a:solidFill>
            </a:endParaRPr>
          </a:p>
          <a:p>
            <a:pPr algn="r"/>
            <a:endParaRPr lang="en-GB" sz="1800" dirty="0"/>
          </a:p>
          <a:p>
            <a:pPr algn="r"/>
            <a:r>
              <a:rPr lang="en-GB" altLang="en-US" sz="1800" dirty="0">
                <a:solidFill>
                  <a:srgbClr val="808080"/>
                </a:solidFill>
              </a:rPr>
              <a:t>Joachim CLAUDET</a:t>
            </a:r>
          </a:p>
          <a:p>
            <a:pPr algn="r"/>
            <a:r>
              <a:rPr lang="en-GB" sz="1800" dirty="0">
                <a:solidFill>
                  <a:schemeClr val="accent2"/>
                </a:solidFill>
                <a:hlinkClick r:id="rId4">
                  <a:extLst>
                    <a:ext uri="{A12FA001-AC4F-418D-AE19-62706E023703}">
                      <ahyp:hlinkClr xmlns="" xmlns:ahyp="http://schemas.microsoft.com/office/drawing/2018/hyperlinkcolor" val="tx"/>
                    </a:ext>
                  </a:extLst>
                </a:hlinkClick>
              </a:rPr>
              <a:t>joachim.claudet@cnrs.fr</a:t>
            </a:r>
            <a:endParaRPr lang="en-GB" sz="1800" dirty="0">
              <a:solidFill>
                <a:schemeClr val="accent2"/>
              </a:solidFill>
            </a:endParaRPr>
          </a:p>
        </p:txBody>
      </p:sp>
      <p:pic>
        <p:nvPicPr>
          <p:cNvPr id="2" name="Image 1">
            <a:extLst>
              <a:ext uri="{FF2B5EF4-FFF2-40B4-BE49-F238E27FC236}">
                <a16:creationId xmlns:a16="http://schemas.microsoft.com/office/drawing/2014/main" id="{ADF9772B-C74D-6A10-6C10-04B21D9FBB40}"/>
              </a:ext>
            </a:extLst>
          </p:cNvPr>
          <p:cNvPicPr>
            <a:picLocks noChangeAspect="1"/>
          </p:cNvPicPr>
          <p:nvPr/>
        </p:nvPicPr>
        <p:blipFill>
          <a:blip r:embed="rId5"/>
          <a:stretch>
            <a:fillRect/>
          </a:stretch>
        </p:blipFill>
        <p:spPr>
          <a:xfrm>
            <a:off x="323528" y="836712"/>
            <a:ext cx="3810000" cy="5384800"/>
          </a:xfrm>
          <a:prstGeom prst="rect">
            <a:avLst/>
          </a:prstGeom>
        </p:spPr>
      </p:pic>
    </p:spTree>
    <p:extLst>
      <p:ext uri="{BB962C8B-B14F-4D97-AF65-F5344CB8AC3E}">
        <p14:creationId xmlns:p14="http://schemas.microsoft.com/office/powerpoint/2010/main" val="28611818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054B9-9661-984F-6248-FEA5C73F855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3000" dirty="0">
                <a:solidFill>
                  <a:srgbClr val="808080"/>
                </a:solidFill>
                <a:latin typeface="Arial Black" panose="020B0A04020102020204" pitchFamily="34" charset="0"/>
              </a:rPr>
              <a:t>Objectives of the study</a:t>
            </a:r>
          </a:p>
        </p:txBody>
      </p:sp>
      <p:sp>
        <p:nvSpPr>
          <p:cNvPr id="3" name="Marcador de contenido 2">
            <a:extLst>
              <a:ext uri="{FF2B5EF4-FFF2-40B4-BE49-F238E27FC236}">
                <a16:creationId xmlns:a16="http://schemas.microsoft.com/office/drawing/2014/main" id="{404E29FA-4C05-568A-A0DE-EF10A310CC4A}"/>
              </a:ext>
            </a:extLst>
          </p:cNvPr>
          <p:cNvSpPr>
            <a:spLocks noGrp="1"/>
          </p:cNvSpPr>
          <p:nvPr>
            <p:ph idx="1"/>
          </p:nvPr>
        </p:nvSpPr>
        <p:spPr>
          <a:xfrm>
            <a:off x="3491880" y="2276476"/>
            <a:ext cx="4896544" cy="3384550"/>
          </a:xfrm>
        </p:spPr>
        <p:txBody>
          <a:bodyPr/>
          <a:lstStyle/>
          <a:p>
            <a:pPr marL="0" indent="0" eaLnBrk="1" hangingPunct="1">
              <a:lnSpc>
                <a:spcPct val="90000"/>
              </a:lnSpc>
              <a:spcBef>
                <a:spcPct val="0"/>
              </a:spcBef>
              <a:buClr>
                <a:srgbClr val="009999"/>
              </a:buClr>
              <a:buNone/>
            </a:pPr>
            <a:r>
              <a:rPr lang="en-US" sz="2400" dirty="0">
                <a:solidFill>
                  <a:srgbClr val="808080"/>
                </a:solidFill>
              </a:rPr>
              <a:t>Define the challenges and opportunities for EU fisheries in relation to </a:t>
            </a:r>
            <a:r>
              <a:rPr lang="en-US" sz="2400" b="1" dirty="0">
                <a:solidFill>
                  <a:srgbClr val="808080"/>
                </a:solidFill>
              </a:rPr>
              <a:t>Marine biodiversity </a:t>
            </a:r>
            <a:r>
              <a:rPr lang="en-US" sz="2400" dirty="0">
                <a:solidFill>
                  <a:srgbClr val="808080"/>
                </a:solidFill>
              </a:rPr>
              <a:t>aspects of the European Green Deal.</a:t>
            </a:r>
          </a:p>
          <a:p>
            <a:pPr marL="0" indent="0" eaLnBrk="1" hangingPunct="1">
              <a:lnSpc>
                <a:spcPct val="90000"/>
              </a:lnSpc>
              <a:spcBef>
                <a:spcPct val="0"/>
              </a:spcBef>
              <a:buClr>
                <a:srgbClr val="009999"/>
              </a:buClr>
              <a:buNone/>
            </a:pPr>
            <a:endParaRPr lang="en-US" sz="2400" dirty="0">
              <a:solidFill>
                <a:srgbClr val="808080"/>
              </a:solidFill>
            </a:endParaRPr>
          </a:p>
          <a:p>
            <a:pPr marL="0" indent="0" eaLnBrk="1" hangingPunct="1">
              <a:lnSpc>
                <a:spcPct val="90000"/>
              </a:lnSpc>
              <a:spcBef>
                <a:spcPct val="0"/>
              </a:spcBef>
              <a:buClr>
                <a:srgbClr val="009999"/>
              </a:buClr>
              <a:buNone/>
            </a:pPr>
            <a:r>
              <a:rPr lang="en-GB" sz="2400" dirty="0">
                <a:solidFill>
                  <a:srgbClr val="808080"/>
                </a:solidFill>
              </a:rPr>
              <a:t>Provide concrete </a:t>
            </a:r>
            <a:r>
              <a:rPr lang="en-GB" sz="2400" b="1" dirty="0">
                <a:solidFill>
                  <a:srgbClr val="808080"/>
                </a:solidFill>
              </a:rPr>
              <a:t>policy recommendations </a:t>
            </a:r>
            <a:r>
              <a:rPr lang="en-GB" sz="2400" dirty="0">
                <a:solidFill>
                  <a:srgbClr val="808080"/>
                </a:solidFill>
              </a:rPr>
              <a:t>relevant to EU decision-making. </a:t>
            </a:r>
          </a:p>
        </p:txBody>
      </p:sp>
      <p:sp>
        <p:nvSpPr>
          <p:cNvPr id="4" name="Marcador de fecha 3">
            <a:extLst>
              <a:ext uri="{FF2B5EF4-FFF2-40B4-BE49-F238E27FC236}">
                <a16:creationId xmlns:a16="http://schemas.microsoft.com/office/drawing/2014/main" id="{17F88CD2-903F-CF71-23C1-B67B961E76AF}"/>
              </a:ext>
            </a:extLst>
          </p:cNvPr>
          <p:cNvSpPr>
            <a:spLocks noGrp="1"/>
          </p:cNvSpPr>
          <p:nvPr>
            <p:ph type="dt" sz="half" idx="10"/>
          </p:nvPr>
        </p:nvSpPr>
        <p:spPr/>
        <p:txBody>
          <a:bodyPr/>
          <a:lstStyle/>
          <a:p>
            <a:pPr>
              <a:defRPr/>
            </a:pPr>
            <a:r>
              <a:rPr lang="hu-HU" dirty="0"/>
              <a:t>2</a:t>
            </a:r>
            <a:r>
              <a:rPr lang="es-ES_tradnl" dirty="0"/>
              <a:t>3</a:t>
            </a:r>
            <a:r>
              <a:rPr lang="hu-HU" dirty="0"/>
              <a:t>/</a:t>
            </a:r>
            <a:r>
              <a:rPr lang="es-ES_tradnl" dirty="0"/>
              <a:t>10</a:t>
            </a:r>
            <a:r>
              <a:rPr lang="hu-HU" dirty="0"/>
              <a:t>/20</a:t>
            </a:r>
            <a:r>
              <a:rPr lang="es-ES_tradnl" dirty="0"/>
              <a:t>23</a:t>
            </a:r>
            <a:endParaRPr lang="en-GB" dirty="0"/>
          </a:p>
        </p:txBody>
      </p:sp>
      <p:sp>
        <p:nvSpPr>
          <p:cNvPr id="5" name="Marcador de pie de página 4">
            <a:extLst>
              <a:ext uri="{FF2B5EF4-FFF2-40B4-BE49-F238E27FC236}">
                <a16:creationId xmlns:a16="http://schemas.microsoft.com/office/drawing/2014/main" id="{5269FEBA-A094-8FB1-026C-E8BDECE2FA5E}"/>
              </a:ext>
            </a:extLst>
          </p:cNvPr>
          <p:cNvSpPr>
            <a:spLocks noGrp="1"/>
          </p:cNvSpPr>
          <p:nvPr>
            <p:ph type="ftr" sz="quarter" idx="11"/>
          </p:nvPr>
        </p:nvSpPr>
        <p:spPr/>
        <p:txBody>
          <a:bodyPr/>
          <a:lstStyle/>
          <a:p>
            <a:pPr>
              <a:defRPr/>
            </a:pPr>
            <a:r>
              <a:rPr lang="en-GB" altLang="en-US" dirty="0"/>
              <a:t>Presentation for the Committee on Fisheries (PECH)</a:t>
            </a:r>
          </a:p>
        </p:txBody>
      </p:sp>
      <p:sp>
        <p:nvSpPr>
          <p:cNvPr id="6" name="Marcador de número de diapositiva 5">
            <a:extLst>
              <a:ext uri="{FF2B5EF4-FFF2-40B4-BE49-F238E27FC236}">
                <a16:creationId xmlns:a16="http://schemas.microsoft.com/office/drawing/2014/main" id="{558E20D1-4A4A-E5B6-A677-178E9788B4EE}"/>
              </a:ext>
            </a:extLst>
          </p:cNvPr>
          <p:cNvSpPr>
            <a:spLocks noGrp="1"/>
          </p:cNvSpPr>
          <p:nvPr>
            <p:ph type="sldNum" sz="quarter" idx="12"/>
          </p:nvPr>
        </p:nvSpPr>
        <p:spPr/>
        <p:txBody>
          <a:bodyPr/>
          <a:lstStyle/>
          <a:p>
            <a:pPr>
              <a:defRPr/>
            </a:pPr>
            <a:fld id="{51140024-7BBA-422E-807C-63D7B793F243}" type="slidenum">
              <a:rPr lang="en-GB" altLang="en-US" smtClean="0"/>
              <a:pPr>
                <a:defRPr/>
              </a:pPr>
              <a:t>2</a:t>
            </a:fld>
            <a:endParaRPr lang="en-GB" altLang="en-US"/>
          </a:p>
        </p:txBody>
      </p:sp>
      <p:pic>
        <p:nvPicPr>
          <p:cNvPr id="7" name="Image 6">
            <a:extLst>
              <a:ext uri="{FF2B5EF4-FFF2-40B4-BE49-F238E27FC236}">
                <a16:creationId xmlns:a16="http://schemas.microsoft.com/office/drawing/2014/main" id="{423B8634-75C5-001B-5B01-1D24C6D88646}"/>
              </a:ext>
            </a:extLst>
          </p:cNvPr>
          <p:cNvPicPr>
            <a:picLocks noChangeAspect="1"/>
          </p:cNvPicPr>
          <p:nvPr/>
        </p:nvPicPr>
        <p:blipFill>
          <a:blip r:embed="rId2"/>
          <a:stretch>
            <a:fillRect/>
          </a:stretch>
        </p:blipFill>
        <p:spPr>
          <a:xfrm>
            <a:off x="446087" y="1916832"/>
            <a:ext cx="2463800" cy="3467100"/>
          </a:xfrm>
          <a:prstGeom prst="rect">
            <a:avLst/>
          </a:prstGeom>
        </p:spPr>
      </p:pic>
    </p:spTree>
    <p:extLst>
      <p:ext uri="{BB962C8B-B14F-4D97-AF65-F5344CB8AC3E}">
        <p14:creationId xmlns:p14="http://schemas.microsoft.com/office/powerpoint/2010/main" val="259015117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28838E1-23D4-FB4D-CB84-FAF20C9E5A40}"/>
              </a:ext>
            </a:extLst>
          </p:cNvPr>
          <p:cNvSpPr>
            <a:spLocks noGrp="1"/>
          </p:cNvSpPr>
          <p:nvPr>
            <p:ph type="title"/>
          </p:nvPr>
        </p:nvSpPr>
        <p:spPr/>
        <p:txBody>
          <a:bodyPr/>
          <a:lstStyle/>
          <a:p>
            <a:pPr algn="ctr"/>
            <a:r>
              <a:rPr lang="en-GB" altLang="en-US" sz="3000">
                <a:solidFill>
                  <a:srgbClr val="808080"/>
                </a:solidFill>
                <a:latin typeface="Arial Black" panose="020B0604020202020204" pitchFamily="34" charset="0"/>
              </a:rPr>
              <a:t>Structure of the Presentation</a:t>
            </a:r>
            <a:endParaRPr lang="en-GB" altLang="en-US"/>
          </a:p>
        </p:txBody>
      </p:sp>
      <p:sp>
        <p:nvSpPr>
          <p:cNvPr id="6147" name="Content Placeholder 2">
            <a:extLst>
              <a:ext uri="{FF2B5EF4-FFF2-40B4-BE49-F238E27FC236}">
                <a16:creationId xmlns:a16="http://schemas.microsoft.com/office/drawing/2014/main" id="{6D9AA54D-522C-FE98-01BE-350890C0CEB6}"/>
              </a:ext>
            </a:extLst>
          </p:cNvPr>
          <p:cNvSpPr>
            <a:spLocks noGrp="1"/>
          </p:cNvSpPr>
          <p:nvPr>
            <p:ph idx="1"/>
          </p:nvPr>
        </p:nvSpPr>
        <p:spPr>
          <a:xfrm>
            <a:off x="107950" y="2276475"/>
            <a:ext cx="8589963" cy="3960813"/>
          </a:xfrm>
        </p:spPr>
        <p:txBody>
          <a:bodyPr/>
          <a:lstStyle/>
          <a:p>
            <a:pPr marL="971550" lvl="1" indent="-514350" eaLnBrk="1" hangingPunct="1">
              <a:lnSpc>
                <a:spcPct val="110000"/>
              </a:lnSpc>
              <a:spcBef>
                <a:spcPct val="0"/>
              </a:spcBef>
              <a:buClr>
                <a:srgbClr val="333399"/>
              </a:buClr>
              <a:buFontTx/>
              <a:buAutoNum type="arabicPeriod"/>
            </a:pPr>
            <a:r>
              <a:rPr lang="en-GB" altLang="en-US" sz="2400" dirty="0">
                <a:solidFill>
                  <a:srgbClr val="333399"/>
                </a:solidFill>
                <a:latin typeface="Arial Black" panose="020B0604020202020204" pitchFamily="34" charset="0"/>
              </a:rPr>
              <a:t>Main European Green Deal Policy Initiatives</a:t>
            </a:r>
          </a:p>
          <a:p>
            <a:pPr marL="971550" lvl="1" indent="-514350" eaLnBrk="1" hangingPunct="1">
              <a:lnSpc>
                <a:spcPct val="110000"/>
              </a:lnSpc>
              <a:spcBef>
                <a:spcPct val="0"/>
              </a:spcBef>
              <a:buClr>
                <a:srgbClr val="333399"/>
              </a:buClr>
              <a:buFontTx/>
              <a:buAutoNum type="arabicPeriod"/>
            </a:pPr>
            <a:r>
              <a:rPr lang="en-GB" altLang="en-US" sz="2400" dirty="0">
                <a:solidFill>
                  <a:srgbClr val="333399"/>
                </a:solidFill>
                <a:latin typeface="Arial Black" panose="020B0604020202020204" pitchFamily="34" charset="0"/>
              </a:rPr>
              <a:t>Challenges, opportunities and solutions for EU fisheries and aquaculture</a:t>
            </a:r>
          </a:p>
          <a:p>
            <a:pPr marL="971550" lvl="1" indent="-514350" eaLnBrk="1" hangingPunct="1">
              <a:lnSpc>
                <a:spcPct val="110000"/>
              </a:lnSpc>
              <a:spcBef>
                <a:spcPct val="0"/>
              </a:spcBef>
              <a:buClr>
                <a:srgbClr val="333399"/>
              </a:buClr>
              <a:buFontTx/>
              <a:buAutoNum type="arabicPeriod"/>
            </a:pPr>
            <a:r>
              <a:rPr lang="en-GB" altLang="en-US" sz="2400" dirty="0">
                <a:solidFill>
                  <a:srgbClr val="333399"/>
                </a:solidFill>
                <a:latin typeface="Arial Black" panose="020B0604020202020204" pitchFamily="34" charset="0"/>
              </a:rPr>
              <a:t>Offshore wind farm installations, spatial protection measures and fishing activities</a:t>
            </a:r>
          </a:p>
          <a:p>
            <a:pPr marL="971550" lvl="1" indent="-514350" eaLnBrk="1" hangingPunct="1">
              <a:lnSpc>
                <a:spcPct val="110000"/>
              </a:lnSpc>
              <a:spcBef>
                <a:spcPct val="0"/>
              </a:spcBef>
              <a:buClr>
                <a:srgbClr val="333399"/>
              </a:buClr>
              <a:buFontTx/>
              <a:buAutoNum type="arabicPeriod"/>
            </a:pPr>
            <a:r>
              <a:rPr lang="en-GB" altLang="en-US" sz="2400" dirty="0">
                <a:solidFill>
                  <a:srgbClr val="333399"/>
                </a:solidFill>
                <a:latin typeface="Arial Black" panose="020B0604020202020204" pitchFamily="34" charset="0"/>
              </a:rPr>
              <a:t>Minimising the interactions with marine protected species</a:t>
            </a:r>
          </a:p>
          <a:p>
            <a:pPr marL="971550" lvl="1" indent="-514350" eaLnBrk="1" hangingPunct="1">
              <a:lnSpc>
                <a:spcPct val="110000"/>
              </a:lnSpc>
              <a:spcBef>
                <a:spcPct val="0"/>
              </a:spcBef>
              <a:buClr>
                <a:srgbClr val="333399"/>
              </a:buClr>
              <a:buFontTx/>
              <a:buAutoNum type="arabicPeriod"/>
            </a:pPr>
            <a:r>
              <a:rPr lang="en-GB" altLang="en-US" sz="2400" dirty="0">
                <a:solidFill>
                  <a:srgbClr val="333399"/>
                </a:solidFill>
                <a:latin typeface="Arial Black" panose="020B0604020202020204" pitchFamily="34" charset="0"/>
              </a:rPr>
              <a:t>Recommendations</a:t>
            </a:r>
          </a:p>
        </p:txBody>
      </p:sp>
      <p:sp>
        <p:nvSpPr>
          <p:cNvPr id="3076" name="Date Placeholder 3">
            <a:extLst>
              <a:ext uri="{FF2B5EF4-FFF2-40B4-BE49-F238E27FC236}">
                <a16:creationId xmlns:a16="http://schemas.microsoft.com/office/drawing/2014/main" id="{36F44A5B-38DA-71DE-4222-1E3712FFB8B0}"/>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3077" name="Footer Placeholder 4">
            <a:extLst>
              <a:ext uri="{FF2B5EF4-FFF2-40B4-BE49-F238E27FC236}">
                <a16:creationId xmlns:a16="http://schemas.microsoft.com/office/drawing/2014/main" id="{5702C3DA-1AE1-C373-370F-A75B67BBC1F7}"/>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p:txBody>
      </p:sp>
      <p:sp>
        <p:nvSpPr>
          <p:cNvPr id="6150" name="Slide Number Placeholder 5">
            <a:extLst>
              <a:ext uri="{FF2B5EF4-FFF2-40B4-BE49-F238E27FC236}">
                <a16:creationId xmlns:a16="http://schemas.microsoft.com/office/drawing/2014/main" id="{02830B58-4AE7-2AFC-B776-151511559F05}"/>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C4FC7F-1785-ED40-B35C-414C02CABDD0}" type="slidenum">
              <a:rPr lang="en-GB" altLang="en-US" sz="1200">
                <a:solidFill>
                  <a:schemeClr val="bg1"/>
                </a:solidFill>
              </a:rPr>
              <a:pPr>
                <a:spcBef>
                  <a:spcPct val="0"/>
                </a:spcBef>
                <a:buFontTx/>
                <a:buNone/>
              </a:pPr>
              <a:t>3</a:t>
            </a:fld>
            <a:endParaRPr lang="en-GB" altLang="en-US" sz="1200">
              <a:solidFill>
                <a:schemeClr val="bg1"/>
              </a:solidFill>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sz="2400" dirty="0">
                <a:solidFill>
                  <a:srgbClr val="808080"/>
                </a:solidFill>
                <a:latin typeface="Arial Black" panose="020B0604020202020204" pitchFamily="34" charset="0"/>
              </a:rPr>
              <a:t>1. European Green Deal Policy Initiatives (1)</a:t>
            </a:r>
            <a:endParaRPr lang="en-GB" altLang="en-US" sz="2000" dirty="0"/>
          </a:p>
        </p:txBody>
      </p:sp>
      <p:sp>
        <p:nvSpPr>
          <p:cNvPr id="7171" name="Content Placeholder 2">
            <a:extLst>
              <a:ext uri="{FF2B5EF4-FFF2-40B4-BE49-F238E27FC236}">
                <a16:creationId xmlns:a16="http://schemas.microsoft.com/office/drawing/2014/main" id="{A82C1926-1C29-C750-21C7-5BF76E06CFDE}"/>
              </a:ext>
            </a:extLst>
          </p:cNvPr>
          <p:cNvSpPr>
            <a:spLocks noGrp="1"/>
          </p:cNvSpPr>
          <p:nvPr>
            <p:ph idx="1"/>
          </p:nvPr>
        </p:nvSpPr>
        <p:spPr>
          <a:xfrm>
            <a:off x="323850" y="1844675"/>
            <a:ext cx="8374063" cy="4392613"/>
          </a:xfrm>
        </p:spPr>
        <p:txBody>
          <a:bodyPr/>
          <a:lstStyle/>
          <a:p>
            <a:pPr marL="0" indent="0" eaLnBrk="1" hangingPunct="1">
              <a:lnSpc>
                <a:spcPct val="90000"/>
              </a:lnSpc>
              <a:spcBef>
                <a:spcPct val="0"/>
              </a:spcBef>
              <a:buClr>
                <a:srgbClr val="333399"/>
              </a:buClr>
              <a:buNone/>
            </a:pPr>
            <a:r>
              <a:rPr lang="en-GB" altLang="en-US" sz="2000" dirty="0">
                <a:solidFill>
                  <a:srgbClr val="333399"/>
                </a:solidFill>
                <a:latin typeface="Arial Black" panose="020B0604020202020204" pitchFamily="34" charset="0"/>
              </a:rPr>
              <a:t>EU Biodiversity Strategy for 2030:</a:t>
            </a: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EU-wide network of protected areas covering </a:t>
            </a:r>
            <a:r>
              <a:rPr lang="en-GB" altLang="en-US" sz="2000" b="1" dirty="0">
                <a:solidFill>
                  <a:srgbClr val="808080"/>
                </a:solidFill>
                <a:cs typeface="Arial" panose="020B0604020202020204" pitchFamily="34" charset="0"/>
              </a:rPr>
              <a:t>30% of the EU’s sea waters </a:t>
            </a:r>
            <a:r>
              <a:rPr lang="en-GB" altLang="en-US" sz="2000" dirty="0">
                <a:solidFill>
                  <a:srgbClr val="808080"/>
                </a:solidFill>
                <a:cs typeface="Arial" panose="020B0604020202020204" pitchFamily="34" charset="0"/>
              </a:rPr>
              <a:t>protected by 2030, with a third strictly protected. </a:t>
            </a: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Currently covering close to </a:t>
            </a:r>
            <a:r>
              <a:rPr lang="en-GB" altLang="en-US" sz="2000" b="1" dirty="0">
                <a:solidFill>
                  <a:srgbClr val="808080"/>
                </a:solidFill>
                <a:cs typeface="Arial" panose="020B0604020202020204" pitchFamily="34" charset="0"/>
              </a:rPr>
              <a:t>450 000 square kilometres </a:t>
            </a:r>
            <a:r>
              <a:rPr lang="en-GB" altLang="en-US" sz="2000" dirty="0">
                <a:solidFill>
                  <a:srgbClr val="808080"/>
                </a:solidFill>
                <a:cs typeface="Arial" panose="020B0604020202020204" pitchFamily="34" charset="0"/>
              </a:rPr>
              <a:t>(9% of EU marine areas), the network of marine protected areas (MPAs) has to be </a:t>
            </a:r>
            <a:r>
              <a:rPr lang="en-GB" altLang="en-US" sz="2000" b="1" dirty="0">
                <a:solidFill>
                  <a:srgbClr val="808080"/>
                </a:solidFill>
                <a:cs typeface="Arial" panose="020B0604020202020204" pitchFamily="34" charset="0"/>
              </a:rPr>
              <a:t>tripled</a:t>
            </a:r>
            <a:r>
              <a:rPr lang="en-GB" altLang="en-US" sz="2000" dirty="0">
                <a:solidFill>
                  <a:srgbClr val="808080"/>
                </a:solidFill>
                <a:cs typeface="Arial" panose="020B0604020202020204" pitchFamily="34" charset="0"/>
              </a:rPr>
              <a:t> to reach the 30% objective.</a:t>
            </a:r>
          </a:p>
          <a:p>
            <a:pPr eaLnBrk="1" hangingPunct="1">
              <a:lnSpc>
                <a:spcPct val="90000"/>
              </a:lnSpc>
              <a:spcBef>
                <a:spcPct val="0"/>
              </a:spcBef>
              <a:buClr>
                <a:srgbClr val="333399"/>
              </a:buClr>
              <a:buFont typeface="Wingdings" pitchFamily="2" charset="2"/>
              <a:buChar char="§"/>
            </a:pPr>
            <a:endParaRPr lang="en-GB" altLang="en-US" sz="2000" dirty="0">
              <a:solidFill>
                <a:srgbClr val="808080"/>
              </a:solidFill>
              <a:cs typeface="Arial" panose="020B0604020202020204" pitchFamily="34" charset="0"/>
            </a:endParaRPr>
          </a:p>
          <a:p>
            <a:pPr marL="0" indent="0" eaLnBrk="1" hangingPunct="1">
              <a:lnSpc>
                <a:spcPct val="90000"/>
              </a:lnSpc>
              <a:spcBef>
                <a:spcPct val="0"/>
              </a:spcBef>
              <a:buClr>
                <a:srgbClr val="333399"/>
              </a:buClr>
              <a:buNone/>
            </a:pPr>
            <a:r>
              <a:rPr lang="en-GB" altLang="en-US" sz="2000" dirty="0">
                <a:solidFill>
                  <a:srgbClr val="333399"/>
                </a:solidFill>
                <a:latin typeface="Arial Black" panose="020B0604020202020204" pitchFamily="34" charset="0"/>
              </a:rPr>
              <a:t>EU Strategy on offshore renewable energy:</a:t>
            </a: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EU offshore wind capacity to reach </a:t>
            </a:r>
            <a:r>
              <a:rPr lang="en-GB" altLang="en-US" sz="2000" b="1" dirty="0">
                <a:solidFill>
                  <a:srgbClr val="808080"/>
                </a:solidFill>
                <a:cs typeface="Arial" panose="020B0604020202020204" pitchFamily="34" charset="0"/>
              </a:rPr>
              <a:t>60 GW by 2030 </a:t>
            </a:r>
            <a:r>
              <a:rPr lang="en-GB" altLang="en-US" sz="2000" dirty="0">
                <a:solidFill>
                  <a:srgbClr val="808080"/>
                </a:solidFill>
                <a:cs typeface="Arial" panose="020B0604020202020204" pitchFamily="34" charset="0"/>
              </a:rPr>
              <a:t>and </a:t>
            </a:r>
            <a:r>
              <a:rPr lang="en-GB" altLang="en-US" sz="2000" b="1" dirty="0">
                <a:solidFill>
                  <a:srgbClr val="808080"/>
                </a:solidFill>
                <a:cs typeface="Arial" panose="020B0604020202020204" pitchFamily="34" charset="0"/>
              </a:rPr>
              <a:t>300 GW by </a:t>
            </a:r>
            <a:r>
              <a:rPr lang="en-GB" altLang="en-US" sz="2000" b="1" dirty="0" smtClean="0">
                <a:solidFill>
                  <a:srgbClr val="808080"/>
                </a:solidFill>
                <a:cs typeface="Arial" panose="020B0604020202020204" pitchFamily="34" charset="0"/>
              </a:rPr>
              <a:t>2050.</a:t>
            </a: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Requirement of </a:t>
            </a:r>
            <a:r>
              <a:rPr lang="en-GB" altLang="en-US" sz="2000" b="1" dirty="0">
                <a:solidFill>
                  <a:srgbClr val="808080"/>
                </a:solidFill>
                <a:cs typeface="Arial" panose="020B0604020202020204" pitchFamily="34" charset="0"/>
              </a:rPr>
              <a:t>50 000 to 60 000 square kilometres </a:t>
            </a:r>
            <a:r>
              <a:rPr lang="en-GB" altLang="en-US" sz="2000" dirty="0">
                <a:solidFill>
                  <a:srgbClr val="808080"/>
                </a:solidFill>
                <a:cs typeface="Arial" panose="020B0604020202020204" pitchFamily="34" charset="0"/>
              </a:rPr>
              <a:t>of offshore wind farms at the European level, without counting the security buffer area surrounding each wind farm and the corridors needed to connect these wind farms to the electric grid.</a:t>
            </a:r>
          </a:p>
          <a:p>
            <a:pPr marL="0" indent="0" eaLnBrk="1" hangingPunct="1">
              <a:lnSpc>
                <a:spcPct val="90000"/>
              </a:lnSpc>
              <a:spcBef>
                <a:spcPct val="0"/>
              </a:spcBef>
              <a:buClr>
                <a:srgbClr val="333399"/>
              </a:buClr>
              <a:buNone/>
            </a:pPr>
            <a:endParaRPr lang="en-GB" altLang="en-US" sz="2400" dirty="0">
              <a:solidFill>
                <a:srgbClr val="808080"/>
              </a:solidFill>
              <a:cs typeface="Arial" panose="020B0604020202020204" pitchFamily="34" charset="0"/>
            </a:endParaRPr>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4</a:t>
            </a:fld>
            <a:endParaRPr lang="en-GB" altLang="en-US" sz="1200">
              <a:solidFill>
                <a:schemeClr val="bg1"/>
              </a:solidFill>
            </a:endParaRPr>
          </a:p>
        </p:txBody>
      </p:sp>
    </p:spTree>
    <p:extLst>
      <p:ext uri="{BB962C8B-B14F-4D97-AF65-F5344CB8AC3E}">
        <p14:creationId xmlns:p14="http://schemas.microsoft.com/office/powerpoint/2010/main" val="107623579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Une image contenant graphique&#10;&#10;Description générée automatiquement">
            <a:extLst>
              <a:ext uri="{FF2B5EF4-FFF2-40B4-BE49-F238E27FC236}">
                <a16:creationId xmlns:a16="http://schemas.microsoft.com/office/drawing/2014/main" id="{B34BE816-6485-2882-9400-0A19CD33FFB8}"/>
              </a:ext>
            </a:extLst>
          </p:cNvPr>
          <p:cNvPicPr>
            <a:picLocks noGrp="1" noChangeAspect="1"/>
          </p:cNvPicPr>
          <p:nvPr>
            <p:ph idx="1"/>
          </p:nvPr>
        </p:nvPicPr>
        <p:blipFill>
          <a:blip r:embed="rId2"/>
          <a:stretch>
            <a:fillRect/>
          </a:stretch>
        </p:blipFill>
        <p:spPr>
          <a:xfrm>
            <a:off x="341533" y="1550045"/>
            <a:ext cx="8460933" cy="4759275"/>
          </a:xfrm>
          <a:prstGeom prst="rect">
            <a:avLst/>
          </a:prstGeom>
        </p:spPr>
      </p:pic>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sz="2400" dirty="0">
                <a:solidFill>
                  <a:srgbClr val="808080"/>
                </a:solidFill>
                <a:latin typeface="Arial Black" panose="020B0604020202020204" pitchFamily="34" charset="0"/>
              </a:rPr>
              <a:t>1. European Green Deal Policy Initiatives (2)</a:t>
            </a:r>
            <a:endParaRPr lang="en-GB" altLang="en-US" sz="2000" dirty="0"/>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5</a:t>
            </a:fld>
            <a:endParaRPr lang="en-GB" altLang="en-US" sz="1200">
              <a:solidFill>
                <a:schemeClr val="bg1"/>
              </a:solidFill>
            </a:endParaRPr>
          </a:p>
        </p:txBody>
      </p:sp>
      <p:sp>
        <p:nvSpPr>
          <p:cNvPr id="6" name="Date Placeholder 3">
            <a:extLst>
              <a:ext uri="{FF2B5EF4-FFF2-40B4-BE49-F238E27FC236}">
                <a16:creationId xmlns:a16="http://schemas.microsoft.com/office/drawing/2014/main" id="{9F5EA70D-B26E-25FF-E1E7-D07057FB30ED}"/>
              </a:ext>
            </a:extLst>
          </p:cNvPr>
          <p:cNvSpPr txBox="1">
            <a:spLocks/>
          </p:cNvSpPr>
          <p:nvPr/>
        </p:nvSpPr>
        <p:spPr bwMode="auto">
          <a:xfrm>
            <a:off x="7596385" y="6093296"/>
            <a:ext cx="1008063" cy="39528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2pPr>
            <a:lvl3pPr marL="11430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3pPr>
            <a:lvl4pPr marL="16002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4pPr>
            <a:lvl5pPr marL="20574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9pPr>
          </a:lstStyle>
          <a:p>
            <a:pPr algn="r" eaLnBrk="1" hangingPunct="1">
              <a:defRPr/>
            </a:pPr>
            <a:r>
              <a:rPr lang="fr-FR" altLang="en-US" sz="1200" dirty="0"/>
              <a:t>JRC 2019</a:t>
            </a:r>
            <a:endParaRPr lang="en-GB" altLang="en-US" sz="1200" dirty="0"/>
          </a:p>
        </p:txBody>
      </p:sp>
    </p:spTree>
    <p:extLst>
      <p:ext uri="{BB962C8B-B14F-4D97-AF65-F5344CB8AC3E}">
        <p14:creationId xmlns:p14="http://schemas.microsoft.com/office/powerpoint/2010/main" val="124906058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sz="2400" dirty="0">
                <a:solidFill>
                  <a:srgbClr val="808080"/>
                </a:solidFill>
                <a:latin typeface="Arial Black" panose="020B0604020202020204" pitchFamily="34" charset="0"/>
              </a:rPr>
              <a:t>1. European Green Deal Policy Initiatives (3)</a:t>
            </a:r>
            <a:endParaRPr lang="en-GB" altLang="en-US" sz="2000" dirty="0"/>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6</a:t>
            </a:fld>
            <a:endParaRPr lang="en-GB" altLang="en-US" sz="1200">
              <a:solidFill>
                <a:schemeClr val="bg1"/>
              </a:solidFill>
            </a:endParaRPr>
          </a:p>
        </p:txBody>
      </p:sp>
      <p:pic>
        <p:nvPicPr>
          <p:cNvPr id="3" name="Espace réservé du contenu 2">
            <a:extLst>
              <a:ext uri="{FF2B5EF4-FFF2-40B4-BE49-F238E27FC236}">
                <a16:creationId xmlns:a16="http://schemas.microsoft.com/office/drawing/2014/main" id="{00000000-0008-0000-0900-00000300000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540748"/>
            <a:ext cx="6624736" cy="4884907"/>
          </a:xfrm>
          <a:prstGeom prst="rect">
            <a:avLst/>
          </a:prstGeom>
          <a:noFill/>
          <a:ln>
            <a:noFill/>
          </a:ln>
        </p:spPr>
      </p:pic>
      <p:sp>
        <p:nvSpPr>
          <p:cNvPr id="2" name="Date Placeholder 3">
            <a:extLst>
              <a:ext uri="{FF2B5EF4-FFF2-40B4-BE49-F238E27FC236}">
                <a16:creationId xmlns:a16="http://schemas.microsoft.com/office/drawing/2014/main" id="{B0107B14-90C6-6DF6-DF66-DBA5713865D6}"/>
              </a:ext>
            </a:extLst>
          </p:cNvPr>
          <p:cNvSpPr txBox="1">
            <a:spLocks/>
          </p:cNvSpPr>
          <p:nvPr/>
        </p:nvSpPr>
        <p:spPr bwMode="auto">
          <a:xfrm>
            <a:off x="7859141" y="1647031"/>
            <a:ext cx="1008063" cy="39528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2pPr>
            <a:lvl3pPr marL="11430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3pPr>
            <a:lvl4pPr marL="16002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4pPr>
            <a:lvl5pPr marL="20574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9pPr>
          </a:lstStyle>
          <a:p>
            <a:pPr algn="r" eaLnBrk="1" hangingPunct="1">
              <a:defRPr/>
            </a:pPr>
            <a:r>
              <a:rPr lang="fr-FR" altLang="en-US" sz="1200" dirty="0"/>
              <a:t>Source:</a:t>
            </a:r>
          </a:p>
          <a:p>
            <a:pPr algn="r" eaLnBrk="1" hangingPunct="1">
              <a:defRPr/>
            </a:pPr>
            <a:r>
              <a:rPr lang="fr-FR" altLang="en-US" sz="1200" dirty="0"/>
              <a:t>JRC 2019</a:t>
            </a:r>
            <a:endParaRPr lang="en-GB" altLang="en-US" sz="1200" dirty="0"/>
          </a:p>
        </p:txBody>
      </p:sp>
      <p:sp>
        <p:nvSpPr>
          <p:cNvPr id="4" name="Content Placeholder 2">
            <a:extLst>
              <a:ext uri="{FF2B5EF4-FFF2-40B4-BE49-F238E27FC236}">
                <a16:creationId xmlns:a16="http://schemas.microsoft.com/office/drawing/2014/main" id="{C151EFFD-2B39-4410-2EED-AE9D746803EE}"/>
              </a:ext>
            </a:extLst>
          </p:cNvPr>
          <p:cNvSpPr txBox="1">
            <a:spLocks/>
          </p:cNvSpPr>
          <p:nvPr/>
        </p:nvSpPr>
        <p:spPr bwMode="auto">
          <a:xfrm>
            <a:off x="323851" y="1844675"/>
            <a:ext cx="2015901"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spcBef>
                <a:spcPct val="0"/>
              </a:spcBef>
              <a:buClr>
                <a:srgbClr val="333399"/>
              </a:buClr>
              <a:buFontTx/>
              <a:buNone/>
            </a:pPr>
            <a:r>
              <a:rPr lang="en-GB" altLang="en-US" sz="2400" kern="0" dirty="0">
                <a:solidFill>
                  <a:srgbClr val="333399"/>
                </a:solidFill>
                <a:latin typeface="Arial Black" panose="020B0604020202020204" pitchFamily="34" charset="0"/>
              </a:rPr>
              <a:t>Offshore wind technical potential in sea basins accessible to EU27 countries</a:t>
            </a:r>
            <a:endParaRPr lang="en-GB" altLang="en-US" sz="2400" kern="0" dirty="0">
              <a:solidFill>
                <a:srgbClr val="808080"/>
              </a:solidFill>
              <a:cs typeface="Arial" panose="020B0604020202020204" pitchFamily="34" charset="0"/>
            </a:endParaRPr>
          </a:p>
        </p:txBody>
      </p:sp>
    </p:spTree>
    <p:extLst>
      <p:ext uri="{BB962C8B-B14F-4D97-AF65-F5344CB8AC3E}">
        <p14:creationId xmlns:p14="http://schemas.microsoft.com/office/powerpoint/2010/main" val="153986799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sz="2400" dirty="0">
                <a:solidFill>
                  <a:srgbClr val="808080"/>
                </a:solidFill>
                <a:latin typeface="Arial Black" panose="020B0604020202020204" pitchFamily="34" charset="0"/>
              </a:rPr>
              <a:t>1. European Green Deal Policy Initiatives (4)</a:t>
            </a:r>
            <a:endParaRPr lang="en-GB" altLang="en-US" sz="2000" dirty="0"/>
          </a:p>
        </p:txBody>
      </p:sp>
      <p:sp>
        <p:nvSpPr>
          <p:cNvPr id="7171" name="Content Placeholder 2">
            <a:extLst>
              <a:ext uri="{FF2B5EF4-FFF2-40B4-BE49-F238E27FC236}">
                <a16:creationId xmlns:a16="http://schemas.microsoft.com/office/drawing/2014/main" id="{A82C1926-1C29-C750-21C7-5BF76E06CFDE}"/>
              </a:ext>
            </a:extLst>
          </p:cNvPr>
          <p:cNvSpPr>
            <a:spLocks noGrp="1"/>
          </p:cNvSpPr>
          <p:nvPr>
            <p:ph idx="1"/>
          </p:nvPr>
        </p:nvSpPr>
        <p:spPr>
          <a:xfrm>
            <a:off x="323850" y="1844675"/>
            <a:ext cx="8374063" cy="4392613"/>
          </a:xfrm>
        </p:spPr>
        <p:txBody>
          <a:bodyPr/>
          <a:lstStyle/>
          <a:p>
            <a:pPr marL="0" indent="0" eaLnBrk="1" hangingPunct="1">
              <a:lnSpc>
                <a:spcPct val="90000"/>
              </a:lnSpc>
              <a:spcBef>
                <a:spcPct val="0"/>
              </a:spcBef>
              <a:buClr>
                <a:srgbClr val="333399"/>
              </a:buClr>
              <a:buNone/>
            </a:pPr>
            <a:r>
              <a:rPr lang="en-GB" altLang="en-US" sz="2400" dirty="0">
                <a:solidFill>
                  <a:srgbClr val="333399"/>
                </a:solidFill>
                <a:latin typeface="Arial Black" panose="020B0604020202020204" pitchFamily="34" charset="0"/>
              </a:rPr>
              <a:t>Action plan for protecting and restoring marine ecosystems for sustainable and resilient fisheries:</a:t>
            </a:r>
            <a:endParaRPr lang="en-GB" altLang="en-US" sz="24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400" dirty="0">
                <a:solidFill>
                  <a:srgbClr val="808080"/>
                </a:solidFill>
                <a:cs typeface="Arial" panose="020B0604020202020204" pitchFamily="34" charset="0"/>
              </a:rPr>
              <a:t>Objective to </a:t>
            </a:r>
            <a:r>
              <a:rPr lang="en-GB" altLang="en-US" sz="2400" b="1" dirty="0">
                <a:solidFill>
                  <a:srgbClr val="808080"/>
                </a:solidFill>
                <a:cs typeface="Arial" panose="020B0604020202020204" pitchFamily="34" charset="0"/>
              </a:rPr>
              <a:t>phase out mobile bottom fishing </a:t>
            </a:r>
            <a:r>
              <a:rPr lang="en-GB" altLang="en-US" sz="2400" dirty="0">
                <a:solidFill>
                  <a:srgbClr val="808080"/>
                </a:solidFill>
                <a:cs typeface="Arial" panose="020B0604020202020204" pitchFamily="34" charset="0"/>
              </a:rPr>
              <a:t>in all Marine Protected Areas (MPAs) by </a:t>
            </a:r>
            <a:r>
              <a:rPr lang="en-GB" altLang="en-US" sz="2400" dirty="0" smtClean="0">
                <a:solidFill>
                  <a:srgbClr val="808080"/>
                </a:solidFill>
                <a:cs typeface="Arial" panose="020B0604020202020204" pitchFamily="34" charset="0"/>
              </a:rPr>
              <a:t>2030.</a:t>
            </a:r>
            <a:endParaRPr lang="en-GB" altLang="en-US" sz="24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300" dirty="0">
                <a:solidFill>
                  <a:srgbClr val="808080"/>
                </a:solidFill>
                <a:cs typeface="Arial" panose="020B0604020202020204" pitchFamily="34" charset="0"/>
              </a:rPr>
              <a:t>Prohibit mobile bottom fishing in Natura 2000 sites designated under the Habitats Directive by </a:t>
            </a:r>
            <a:r>
              <a:rPr lang="en-GB" altLang="en-US" sz="2300" dirty="0" smtClean="0">
                <a:solidFill>
                  <a:srgbClr val="808080"/>
                </a:solidFill>
                <a:cs typeface="Arial" panose="020B0604020202020204" pitchFamily="34" charset="0"/>
              </a:rPr>
              <a:t>2024.</a:t>
            </a:r>
            <a:endParaRPr lang="en-GB" altLang="en-US" sz="23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400" dirty="0">
                <a:solidFill>
                  <a:srgbClr val="808080"/>
                </a:solidFill>
                <a:cs typeface="Arial" panose="020B0604020202020204" pitchFamily="34" charset="0"/>
              </a:rPr>
              <a:t>Objective to </a:t>
            </a:r>
            <a:r>
              <a:rPr lang="en-GB" altLang="en-US" sz="2400" b="1" dirty="0">
                <a:solidFill>
                  <a:srgbClr val="808080"/>
                </a:solidFill>
                <a:cs typeface="Arial" panose="020B0604020202020204" pitchFamily="34" charset="0"/>
              </a:rPr>
              <a:t>significantly reduce the level of accidental catches </a:t>
            </a:r>
            <a:r>
              <a:rPr lang="en-GB" altLang="en-US" sz="2400" dirty="0">
                <a:solidFill>
                  <a:srgbClr val="808080"/>
                </a:solidFill>
                <a:cs typeface="Arial" panose="020B0604020202020204" pitchFamily="34" charset="0"/>
              </a:rPr>
              <a:t>by 2030, notably harbour porpoise and common dolphin by </a:t>
            </a:r>
            <a:r>
              <a:rPr lang="en-GB" altLang="en-US" sz="2400" dirty="0" smtClean="0">
                <a:solidFill>
                  <a:srgbClr val="808080"/>
                </a:solidFill>
                <a:cs typeface="Arial" panose="020B0604020202020204" pitchFamily="34" charset="0"/>
              </a:rPr>
              <a:t>2023.</a:t>
            </a:r>
            <a:endParaRPr lang="en-GB" altLang="en-US" sz="2400" dirty="0">
              <a:solidFill>
                <a:srgbClr val="808080"/>
              </a:solidFill>
              <a:cs typeface="Arial" panose="020B0604020202020204" pitchFamily="34" charset="0"/>
            </a:endParaRPr>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7</a:t>
            </a:fld>
            <a:endParaRPr lang="en-GB" altLang="en-US" sz="1200">
              <a:solidFill>
                <a:schemeClr val="bg1"/>
              </a:solidFill>
            </a:endParaRPr>
          </a:p>
        </p:txBody>
      </p:sp>
    </p:spTree>
    <p:extLst>
      <p:ext uri="{BB962C8B-B14F-4D97-AF65-F5344CB8AC3E}">
        <p14:creationId xmlns:p14="http://schemas.microsoft.com/office/powerpoint/2010/main" val="138374814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a:extLst>
              <a:ext uri="{FF2B5EF4-FFF2-40B4-BE49-F238E27FC236}">
                <a16:creationId xmlns:a16="http://schemas.microsoft.com/office/drawing/2014/main" id="{68DDD36D-C43D-6903-8E65-33DAA7F2F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860032" y="2564904"/>
            <a:ext cx="4243329"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sz="2400" dirty="0">
                <a:solidFill>
                  <a:srgbClr val="808080"/>
                </a:solidFill>
                <a:latin typeface="Arial Black" panose="020B0604020202020204" pitchFamily="34" charset="0"/>
              </a:rPr>
              <a:t>2. Challenges, opportunities and solutions (1)</a:t>
            </a:r>
            <a:endParaRPr lang="en-GB" altLang="en-US" sz="2400" dirty="0"/>
          </a:p>
        </p:txBody>
      </p:sp>
      <p:sp>
        <p:nvSpPr>
          <p:cNvPr id="7171" name="Content Placeholder 2">
            <a:extLst>
              <a:ext uri="{FF2B5EF4-FFF2-40B4-BE49-F238E27FC236}">
                <a16:creationId xmlns:a16="http://schemas.microsoft.com/office/drawing/2014/main" id="{A82C1926-1C29-C750-21C7-5BF76E06CFDE}"/>
              </a:ext>
            </a:extLst>
          </p:cNvPr>
          <p:cNvSpPr>
            <a:spLocks noGrp="1"/>
          </p:cNvSpPr>
          <p:nvPr>
            <p:ph idx="1"/>
          </p:nvPr>
        </p:nvSpPr>
        <p:spPr>
          <a:xfrm>
            <a:off x="323850" y="1844675"/>
            <a:ext cx="8374063" cy="4392613"/>
          </a:xfrm>
        </p:spPr>
        <p:txBody>
          <a:bodyPr/>
          <a:lstStyle/>
          <a:p>
            <a:pPr marL="0" indent="0" eaLnBrk="1" hangingPunct="1">
              <a:lnSpc>
                <a:spcPct val="90000"/>
              </a:lnSpc>
              <a:spcBef>
                <a:spcPct val="0"/>
              </a:spcBef>
              <a:buClr>
                <a:srgbClr val="333399"/>
              </a:buClr>
              <a:buNone/>
            </a:pPr>
            <a:r>
              <a:rPr lang="en-GB" altLang="en-US" sz="2000" dirty="0">
                <a:solidFill>
                  <a:srgbClr val="333399"/>
                </a:solidFill>
                <a:latin typeface="Arial Black" panose="020B0604020202020204" pitchFamily="34" charset="0"/>
              </a:rPr>
              <a:t>Climate and environmental changes:</a:t>
            </a: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Three main changes: warming, acidification, deoxygenation</a:t>
            </a:r>
          </a:p>
          <a:p>
            <a:pPr eaLnBrk="1" hangingPunct="1">
              <a:lnSpc>
                <a:spcPct val="90000"/>
              </a:lnSpc>
              <a:spcBef>
                <a:spcPct val="0"/>
              </a:spcBef>
              <a:buClr>
                <a:srgbClr val="333399"/>
              </a:buClr>
              <a:buFont typeface="Wingdings" pitchFamily="2" charset="2"/>
              <a:buChar char="§"/>
            </a:pP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Increasing occurrence of </a:t>
            </a:r>
            <a:r>
              <a:rPr lang="en-GB" altLang="en-US" sz="2000" b="1" dirty="0">
                <a:solidFill>
                  <a:srgbClr val="808080"/>
                </a:solidFill>
                <a:cs typeface="Arial" panose="020B0604020202020204" pitchFamily="34" charset="0"/>
              </a:rPr>
              <a:t>extreme marine </a:t>
            </a:r>
            <a:br>
              <a:rPr lang="en-GB" altLang="en-US" sz="2000" b="1" dirty="0">
                <a:solidFill>
                  <a:srgbClr val="808080"/>
                </a:solidFill>
                <a:cs typeface="Arial" panose="020B0604020202020204" pitchFamily="34" charset="0"/>
              </a:rPr>
            </a:br>
            <a:r>
              <a:rPr lang="en-GB" altLang="en-US" sz="2000" b="1" dirty="0">
                <a:solidFill>
                  <a:srgbClr val="808080"/>
                </a:solidFill>
                <a:cs typeface="Arial" panose="020B0604020202020204" pitchFamily="34" charset="0"/>
              </a:rPr>
              <a:t>events </a:t>
            </a:r>
            <a:r>
              <a:rPr lang="en-GB" altLang="en-US" sz="2000" dirty="0">
                <a:solidFill>
                  <a:srgbClr val="808080"/>
                </a:solidFill>
                <a:cs typeface="Arial" panose="020B0604020202020204" pitchFamily="34" charset="0"/>
              </a:rPr>
              <a:t>such as marine heat waves </a:t>
            </a:r>
            <a:br>
              <a:rPr lang="en-GB" altLang="en-US" sz="2000" dirty="0">
                <a:solidFill>
                  <a:srgbClr val="808080"/>
                </a:solidFill>
                <a:cs typeface="Arial" panose="020B0604020202020204" pitchFamily="34" charset="0"/>
              </a:rPr>
            </a:br>
            <a:r>
              <a:rPr lang="en-GB" altLang="en-US" sz="2000" dirty="0">
                <a:solidFill>
                  <a:srgbClr val="808080"/>
                </a:solidFill>
                <a:cs typeface="Arial" panose="020B0604020202020204" pitchFamily="34" charset="0"/>
              </a:rPr>
              <a:t>(MHWs), dead zones or coral bleaching</a:t>
            </a: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Marine species distributions are heavily </a:t>
            </a:r>
            <a:br>
              <a:rPr lang="en-GB" altLang="en-US" sz="2000" dirty="0">
                <a:solidFill>
                  <a:srgbClr val="808080"/>
                </a:solidFill>
                <a:cs typeface="Arial" panose="020B0604020202020204" pitchFamily="34" charset="0"/>
              </a:rPr>
            </a:br>
            <a:r>
              <a:rPr lang="en-GB" altLang="en-US" sz="2000" dirty="0">
                <a:solidFill>
                  <a:srgbClr val="808080"/>
                </a:solidFill>
                <a:cs typeface="Arial" panose="020B0604020202020204" pitchFamily="34" charset="0"/>
              </a:rPr>
              <a:t>influenced by water temperature. </a:t>
            </a:r>
            <a:br>
              <a:rPr lang="en-GB" altLang="en-US" sz="2000" dirty="0">
                <a:solidFill>
                  <a:srgbClr val="808080"/>
                </a:solidFill>
                <a:cs typeface="Arial" panose="020B0604020202020204" pitchFamily="34" charset="0"/>
              </a:rPr>
            </a:br>
            <a:r>
              <a:rPr lang="en-GB" altLang="en-US" sz="2000" dirty="0">
                <a:solidFill>
                  <a:srgbClr val="808080"/>
                </a:solidFill>
                <a:cs typeface="Arial" panose="020B0604020202020204" pitchFamily="34" charset="0"/>
              </a:rPr>
              <a:t>Under current climate change </a:t>
            </a:r>
            <a:br>
              <a:rPr lang="en-GB" altLang="en-US" sz="2000" dirty="0">
                <a:solidFill>
                  <a:srgbClr val="808080"/>
                </a:solidFill>
                <a:cs typeface="Arial" panose="020B0604020202020204" pitchFamily="34" charset="0"/>
              </a:rPr>
            </a:br>
            <a:r>
              <a:rPr lang="en-GB" altLang="en-US" sz="2000" dirty="0">
                <a:solidFill>
                  <a:srgbClr val="808080"/>
                </a:solidFill>
                <a:cs typeface="Arial" panose="020B0604020202020204" pitchFamily="34" charset="0"/>
              </a:rPr>
              <a:t>scenarios, </a:t>
            </a:r>
            <a:r>
              <a:rPr lang="en-GB" altLang="en-US" sz="2000" b="1" dirty="0">
                <a:solidFill>
                  <a:srgbClr val="808080"/>
                </a:solidFill>
                <a:cs typeface="Arial" panose="020B0604020202020204" pitchFamily="34" charset="0"/>
              </a:rPr>
              <a:t>most species are </a:t>
            </a:r>
            <a:br>
              <a:rPr lang="en-GB" altLang="en-US" sz="2000" b="1" dirty="0">
                <a:solidFill>
                  <a:srgbClr val="808080"/>
                </a:solidFill>
                <a:cs typeface="Arial" panose="020B0604020202020204" pitchFamily="34" charset="0"/>
              </a:rPr>
            </a:br>
            <a:r>
              <a:rPr lang="en-GB" altLang="en-US" sz="2000" b="1" dirty="0">
                <a:solidFill>
                  <a:srgbClr val="808080"/>
                </a:solidFill>
                <a:cs typeface="Arial" panose="020B0604020202020204" pitchFamily="34" charset="0"/>
              </a:rPr>
              <a:t>expected to move poleward</a:t>
            </a:r>
            <a:r>
              <a:rPr lang="en-GB" altLang="en-US" sz="2000" dirty="0">
                <a:solidFill>
                  <a:srgbClr val="808080"/>
                </a:solidFill>
                <a:cs typeface="Arial" panose="020B0604020202020204" pitchFamily="34" charset="0"/>
              </a:rPr>
              <a:t>.</a:t>
            </a: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Coastal communities may lose the </a:t>
            </a:r>
            <a:br>
              <a:rPr lang="en-GB" altLang="en-US" sz="2000" dirty="0">
                <a:solidFill>
                  <a:srgbClr val="808080"/>
                </a:solidFill>
                <a:cs typeface="Arial" panose="020B0604020202020204" pitchFamily="34" charset="0"/>
              </a:rPr>
            </a:br>
            <a:r>
              <a:rPr lang="en-GB" altLang="en-US" sz="2000" dirty="0">
                <a:solidFill>
                  <a:srgbClr val="808080"/>
                </a:solidFill>
                <a:cs typeface="Arial" panose="020B0604020202020204" pitchFamily="34" charset="0"/>
              </a:rPr>
              <a:t>ability to target species they </a:t>
            </a:r>
            <a:br>
              <a:rPr lang="en-GB" altLang="en-US" sz="2000" dirty="0">
                <a:solidFill>
                  <a:srgbClr val="808080"/>
                </a:solidFill>
                <a:cs typeface="Arial" panose="020B0604020202020204" pitchFamily="34" charset="0"/>
              </a:rPr>
            </a:br>
            <a:r>
              <a:rPr lang="en-GB" altLang="en-US" sz="2000" dirty="0">
                <a:solidFill>
                  <a:srgbClr val="808080"/>
                </a:solidFill>
                <a:cs typeface="Arial" panose="020B0604020202020204" pitchFamily="34" charset="0"/>
              </a:rPr>
              <a:t>traditionally relied on either because </a:t>
            </a:r>
            <a:br>
              <a:rPr lang="en-GB" altLang="en-US" sz="2000" dirty="0">
                <a:solidFill>
                  <a:srgbClr val="808080"/>
                </a:solidFill>
                <a:cs typeface="Arial" panose="020B0604020202020204" pitchFamily="34" charset="0"/>
              </a:rPr>
            </a:br>
            <a:r>
              <a:rPr lang="en-GB" altLang="en-US" sz="2000" dirty="0">
                <a:solidFill>
                  <a:srgbClr val="808080"/>
                </a:solidFill>
                <a:cs typeface="Arial" panose="020B0604020202020204" pitchFamily="34" charset="0"/>
              </a:rPr>
              <a:t>of displacement or extinction. </a:t>
            </a:r>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8</a:t>
            </a:fld>
            <a:endParaRPr lang="en-GB" altLang="en-US" sz="1200">
              <a:solidFill>
                <a:schemeClr val="bg1"/>
              </a:solidFill>
            </a:endParaRPr>
          </a:p>
        </p:txBody>
      </p:sp>
    </p:spTree>
    <p:extLst>
      <p:ext uri="{BB962C8B-B14F-4D97-AF65-F5344CB8AC3E}">
        <p14:creationId xmlns:p14="http://schemas.microsoft.com/office/powerpoint/2010/main" val="107979873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A18B02-5256-FF47-393B-8BF9972BC0C7}"/>
              </a:ext>
            </a:extLst>
          </p:cNvPr>
          <p:cNvSpPr>
            <a:spLocks noGrp="1"/>
          </p:cNvSpPr>
          <p:nvPr>
            <p:ph type="title"/>
          </p:nvPr>
        </p:nvSpPr>
        <p:spPr>
          <a:xfrm>
            <a:off x="468313" y="1052513"/>
            <a:ext cx="8229600" cy="792162"/>
          </a:xfrm>
        </p:spPr>
        <p:txBody>
          <a:bodyPr/>
          <a:lstStyle/>
          <a:p>
            <a:pPr algn="ctr"/>
            <a:r>
              <a:rPr lang="en-GB" altLang="en-US" sz="2400" dirty="0">
                <a:solidFill>
                  <a:srgbClr val="808080"/>
                </a:solidFill>
                <a:latin typeface="Arial Black" panose="020B0604020202020204" pitchFamily="34" charset="0"/>
              </a:rPr>
              <a:t>2. Challenges, opportunities and solutions (3)</a:t>
            </a:r>
            <a:endParaRPr lang="en-GB" altLang="en-US" sz="2400" dirty="0"/>
          </a:p>
        </p:txBody>
      </p:sp>
      <p:sp>
        <p:nvSpPr>
          <p:cNvPr id="4100" name="Date Placeholder 3">
            <a:extLst>
              <a:ext uri="{FF2B5EF4-FFF2-40B4-BE49-F238E27FC236}">
                <a16:creationId xmlns:a16="http://schemas.microsoft.com/office/drawing/2014/main" id="{C8A675DE-FCCD-23BE-28AF-39FF76345966}"/>
              </a:ext>
            </a:extLst>
          </p:cNvPr>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n-GB"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38CCBA3-1663-2F0A-2AE6-303AD296CE73}"/>
              </a:ext>
            </a:extLst>
          </p:cNvPr>
          <p:cNvSpPr>
            <a:spLocks noGrp="1"/>
          </p:cNvSpPr>
          <p:nvPr>
            <p:ph type="ftr" sz="quarter" idx="1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740116D8-1719-4CB0-2F78-C3D2C2FB8A4D}"/>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AE04BA-A375-D346-8B25-6E09F4C5242E}" type="slidenum">
              <a:rPr lang="en-GB" altLang="en-US" sz="1200">
                <a:solidFill>
                  <a:schemeClr val="bg1"/>
                </a:solidFill>
              </a:rPr>
              <a:pPr>
                <a:spcBef>
                  <a:spcPct val="0"/>
                </a:spcBef>
                <a:buFontTx/>
                <a:buNone/>
              </a:pPr>
              <a:t>9</a:t>
            </a:fld>
            <a:endParaRPr lang="en-GB" altLang="en-US" sz="1200">
              <a:solidFill>
                <a:schemeClr val="bg1"/>
              </a:solidFill>
            </a:endParaRPr>
          </a:p>
        </p:txBody>
      </p:sp>
      <p:pic>
        <p:nvPicPr>
          <p:cNvPr id="4" name="Espace réservé du contenu 3" descr="Une image contenant texte, carte, atlas, capture d’écran&#10;&#10;Description générée automatiquement">
            <a:extLst>
              <a:ext uri="{FF2B5EF4-FFF2-40B4-BE49-F238E27FC236}">
                <a16:creationId xmlns:a16="http://schemas.microsoft.com/office/drawing/2014/main" id="{4B6F0A3F-AE34-97E7-8F74-05B9C1AE3AB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5802" y="1486928"/>
            <a:ext cx="4968552" cy="4914839"/>
          </a:xfrm>
          <a:prstGeom prst="rect">
            <a:avLst/>
          </a:prstGeom>
        </p:spPr>
      </p:pic>
      <p:sp>
        <p:nvSpPr>
          <p:cNvPr id="5" name="Content Placeholder 2">
            <a:extLst>
              <a:ext uri="{FF2B5EF4-FFF2-40B4-BE49-F238E27FC236}">
                <a16:creationId xmlns:a16="http://schemas.microsoft.com/office/drawing/2014/main" id="{79EBE810-6A69-0F52-D91D-52C4FE173ABE}"/>
              </a:ext>
            </a:extLst>
          </p:cNvPr>
          <p:cNvSpPr txBox="1">
            <a:spLocks/>
          </p:cNvSpPr>
          <p:nvPr/>
        </p:nvSpPr>
        <p:spPr bwMode="auto">
          <a:xfrm>
            <a:off x="107504" y="1905621"/>
            <a:ext cx="4048298" cy="44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spcBef>
                <a:spcPct val="0"/>
              </a:spcBef>
              <a:buClr>
                <a:srgbClr val="333399"/>
              </a:buClr>
              <a:buNone/>
            </a:pPr>
            <a:r>
              <a:rPr lang="en-GB" altLang="en-US" sz="2000" dirty="0">
                <a:solidFill>
                  <a:srgbClr val="333399"/>
                </a:solidFill>
                <a:latin typeface="Arial Black" panose="020B0604020202020204" pitchFamily="34" charset="0"/>
              </a:rPr>
              <a:t>Increase in human pressures:</a:t>
            </a: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Marine Strategy Framework Directive =&gt; Reaching good ecological status (GES) of coastal and marine waters</a:t>
            </a:r>
          </a:p>
          <a:p>
            <a:pPr eaLnBrk="1" hangingPunct="1">
              <a:lnSpc>
                <a:spcPct val="90000"/>
              </a:lnSpc>
              <a:spcBef>
                <a:spcPct val="0"/>
              </a:spcBef>
              <a:buClr>
                <a:srgbClr val="333399"/>
              </a:buClr>
              <a:buFont typeface="Wingdings" pitchFamily="2" charset="2"/>
              <a:buChar char="§"/>
            </a:pP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38% of coastal waters are in less than good status (19% of offshore waters)</a:t>
            </a:r>
          </a:p>
          <a:p>
            <a:pPr eaLnBrk="1" hangingPunct="1">
              <a:lnSpc>
                <a:spcPct val="90000"/>
              </a:lnSpc>
              <a:spcBef>
                <a:spcPct val="0"/>
              </a:spcBef>
              <a:buClr>
                <a:srgbClr val="333399"/>
              </a:buClr>
              <a:buFont typeface="Wingdings" pitchFamily="2" charset="2"/>
              <a:buChar char="§"/>
            </a:pPr>
            <a:endParaRPr lang="en-GB" altLang="en-US" sz="2000" dirty="0">
              <a:solidFill>
                <a:srgbClr val="808080"/>
              </a:solidFill>
              <a:cs typeface="Arial" panose="020B0604020202020204" pitchFamily="34" charset="0"/>
            </a:endParaRPr>
          </a:p>
          <a:p>
            <a:pPr eaLnBrk="1" hangingPunct="1">
              <a:lnSpc>
                <a:spcPct val="90000"/>
              </a:lnSpc>
              <a:spcBef>
                <a:spcPct val="0"/>
              </a:spcBef>
              <a:buClr>
                <a:srgbClr val="333399"/>
              </a:buClr>
              <a:buFont typeface="Wingdings" pitchFamily="2" charset="2"/>
              <a:buChar char="§"/>
            </a:pPr>
            <a:r>
              <a:rPr lang="en-GB" altLang="en-US" sz="2000" dirty="0">
                <a:solidFill>
                  <a:srgbClr val="808080"/>
                </a:solidFill>
                <a:cs typeface="Arial" panose="020B0604020202020204" pitchFamily="34" charset="0"/>
              </a:rPr>
              <a:t>Fishing, global warming and shipping are among the main contributors</a:t>
            </a:r>
          </a:p>
        </p:txBody>
      </p:sp>
      <p:sp>
        <p:nvSpPr>
          <p:cNvPr id="6" name="Date Placeholder 3">
            <a:extLst>
              <a:ext uri="{FF2B5EF4-FFF2-40B4-BE49-F238E27FC236}">
                <a16:creationId xmlns:a16="http://schemas.microsoft.com/office/drawing/2014/main" id="{11276A49-03E3-A2C1-4100-3E3578ABECA0}"/>
              </a:ext>
            </a:extLst>
          </p:cNvPr>
          <p:cNvSpPr txBox="1">
            <a:spLocks/>
          </p:cNvSpPr>
          <p:nvPr/>
        </p:nvSpPr>
        <p:spPr bwMode="auto">
          <a:xfrm>
            <a:off x="7020272" y="5954725"/>
            <a:ext cx="1872208" cy="39528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2pPr>
            <a:lvl3pPr marL="11430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3pPr>
            <a:lvl4pPr marL="16002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4pPr>
            <a:lvl5pPr marL="2057400" indent="-228600" algn="l" rtl="0" eaLnBrk="0" fontAlgn="base" hangingPunct="0">
              <a:spcBef>
                <a:spcPct val="0"/>
              </a:spcBef>
              <a:spcAft>
                <a:spcPct val="0"/>
              </a:spcAft>
              <a:defRPr sz="2000" kern="1200">
                <a:solidFill>
                  <a:schemeClr val="tx1"/>
                </a:solidFill>
                <a:latin typeface="Arial"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2000" kern="1200">
                <a:solidFill>
                  <a:schemeClr val="tx1"/>
                </a:solidFill>
                <a:latin typeface="Arial" charset="0"/>
                <a:ea typeface="+mn-ea"/>
                <a:cs typeface="Arial" panose="020B0604020202020204" pitchFamily="34" charset="0"/>
              </a:defRPr>
            </a:lvl9pPr>
          </a:lstStyle>
          <a:p>
            <a:pPr algn="r" eaLnBrk="1" hangingPunct="1">
              <a:defRPr/>
            </a:pPr>
            <a:r>
              <a:rPr lang="fr-FR" altLang="en-US" sz="1200" dirty="0"/>
              <a:t>Source:</a:t>
            </a:r>
          </a:p>
          <a:p>
            <a:pPr algn="r" eaLnBrk="1" hangingPunct="1">
              <a:defRPr/>
            </a:pPr>
            <a:r>
              <a:rPr lang="fr-FR" altLang="en-US" sz="1200" dirty="0" err="1"/>
              <a:t>Korpinen</a:t>
            </a:r>
            <a:r>
              <a:rPr lang="fr-FR" altLang="en-US" sz="1200" dirty="0"/>
              <a:t> et al. (2021)</a:t>
            </a:r>
            <a:endParaRPr lang="en-GB" altLang="en-US" sz="1200" dirty="0"/>
          </a:p>
        </p:txBody>
      </p:sp>
    </p:spTree>
    <p:extLst>
      <p:ext uri="{BB962C8B-B14F-4D97-AF65-F5344CB8AC3E}">
        <p14:creationId xmlns:p14="http://schemas.microsoft.com/office/powerpoint/2010/main" val="2618425712"/>
      </p:ext>
    </p:extLst>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5760</TotalTime>
  <Words>1593</Words>
  <Application>Microsoft Office PowerPoint</Application>
  <PresentationFormat>On-screen Show (4:3)</PresentationFormat>
  <Paragraphs>164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Myriad Pro</vt:lpstr>
      <vt:lpstr>Times New Roman</vt:lpstr>
      <vt:lpstr>Wingdings</vt:lpstr>
      <vt:lpstr>Default Design</vt:lpstr>
      <vt:lpstr>Workshop on the  European Green Deal Challenges and opportunities for EU fisheries and aquaculture  Part II: Marine biodiversity aspects</vt:lpstr>
      <vt:lpstr>Objectives of the study</vt:lpstr>
      <vt:lpstr>Structure of the Presentation</vt:lpstr>
      <vt:lpstr>1. European Green Deal Policy Initiatives (1)</vt:lpstr>
      <vt:lpstr>1. European Green Deal Policy Initiatives (2)</vt:lpstr>
      <vt:lpstr>1. European Green Deal Policy Initiatives (3)</vt:lpstr>
      <vt:lpstr>1. European Green Deal Policy Initiatives (4)</vt:lpstr>
      <vt:lpstr>2. Challenges, opportunities and solutions (1)</vt:lpstr>
      <vt:lpstr>2. Challenges, opportunities and solutions (3)</vt:lpstr>
      <vt:lpstr>2. Challenges, opportunities and solutions (4)</vt:lpstr>
      <vt:lpstr>3. Offshore wind farm installations, spatial protection measures and fishing activities (1)</vt:lpstr>
      <vt:lpstr>3. Offshore wind farm installations, spatial protection measures and fishing activities (2)</vt:lpstr>
      <vt:lpstr>4. Minimising the interactions with marine protected species (1)</vt:lpstr>
      <vt:lpstr>4. Minimising the interactions with marine protected species (2)</vt:lpstr>
      <vt:lpstr>5. Recommendations (1)</vt:lpstr>
      <vt:lpstr>5. Recommendations (2)</vt:lpstr>
      <vt:lpstr>PowerPoint Presentation</vt:lpstr>
    </vt:vector>
  </TitlesOfParts>
  <Company>OPOCE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Sebastian METZ</dc:creator>
  <cp:lastModifiedBy>Marcus BREUER</cp:lastModifiedBy>
  <cp:revision>372</cp:revision>
  <cp:lastPrinted>2014-08-26T12:23:50Z</cp:lastPrinted>
  <dcterms:created xsi:type="dcterms:W3CDTF">2009-07-06T12:22:53Z</dcterms:created>
  <dcterms:modified xsi:type="dcterms:W3CDTF">2023-10-23T05:29:43Z</dcterms:modified>
</cp:coreProperties>
</file>